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3"/>
    <p:sldMasterId id="2147483666" r:id="rId4"/>
  </p:sldMasterIdLst>
  <p:notesMasterIdLst>
    <p:notesMasterId r:id="rId58"/>
  </p:notesMasterIdLst>
  <p:handoutMasterIdLst>
    <p:handoutMasterId r:id="rId59"/>
  </p:handoutMasterIdLst>
  <p:sldIdLst>
    <p:sldId id="300" r:id="rId5"/>
    <p:sldId id="503" r:id="rId6"/>
    <p:sldId id="351" r:id="rId7"/>
    <p:sldId id="487" r:id="rId8"/>
    <p:sldId id="358" r:id="rId9"/>
    <p:sldId id="1315" r:id="rId10"/>
    <p:sldId id="359" r:id="rId11"/>
    <p:sldId id="463" r:id="rId12"/>
    <p:sldId id="360" r:id="rId13"/>
    <p:sldId id="456" r:id="rId14"/>
    <p:sldId id="488" r:id="rId15"/>
    <p:sldId id="459" r:id="rId16"/>
    <p:sldId id="465" r:id="rId17"/>
    <p:sldId id="352" r:id="rId18"/>
    <p:sldId id="354" r:id="rId19"/>
    <p:sldId id="1316" r:id="rId20"/>
    <p:sldId id="353" r:id="rId21"/>
    <p:sldId id="355" r:id="rId22"/>
    <p:sldId id="357" r:id="rId23"/>
    <p:sldId id="504" r:id="rId24"/>
    <p:sldId id="356" r:id="rId25"/>
    <p:sldId id="458" r:id="rId26"/>
    <p:sldId id="505" r:id="rId27"/>
    <p:sldId id="464" r:id="rId28"/>
    <p:sldId id="466" r:id="rId29"/>
    <p:sldId id="467" r:id="rId30"/>
    <p:sldId id="468" r:id="rId31"/>
    <p:sldId id="483" r:id="rId32"/>
    <p:sldId id="469" r:id="rId33"/>
    <p:sldId id="509" r:id="rId34"/>
    <p:sldId id="470" r:id="rId35"/>
    <p:sldId id="471" r:id="rId36"/>
    <p:sldId id="472" r:id="rId37"/>
    <p:sldId id="473" r:id="rId38"/>
    <p:sldId id="484" r:id="rId39"/>
    <p:sldId id="485" r:id="rId40"/>
    <p:sldId id="486" r:id="rId41"/>
    <p:sldId id="474" r:id="rId42"/>
    <p:sldId id="475" r:id="rId43"/>
    <p:sldId id="476" r:id="rId44"/>
    <p:sldId id="508" r:id="rId45"/>
    <p:sldId id="478" r:id="rId46"/>
    <p:sldId id="479" r:id="rId47"/>
    <p:sldId id="480" r:id="rId48"/>
    <p:sldId id="481" r:id="rId49"/>
    <p:sldId id="482" r:id="rId50"/>
    <p:sldId id="489" r:id="rId51"/>
    <p:sldId id="490" r:id="rId52"/>
    <p:sldId id="510" r:id="rId53"/>
    <p:sldId id="506" r:id="rId54"/>
    <p:sldId id="501" r:id="rId55"/>
    <p:sldId id="507" r:id="rId56"/>
    <p:sldId id="502" r:id="rId57"/>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eja Stokes" initials="TS" lastIdx="48" clrIdx="6">
    <p:extLst>
      <p:ext uri="{19B8F6BF-5375-455C-9EA6-DF929625EA0E}">
        <p15:presenceInfo xmlns:p15="http://schemas.microsoft.com/office/powerpoint/2012/main" userId="Teja Stokes" providerId="None"/>
      </p:ext>
    </p:extLst>
  </p:cmAuthor>
  <p:cmAuthor id="1" name="Lynell Sanderson" initials="LS" lastIdx="41" clrIdx="0">
    <p:extLst>
      <p:ext uri="{19B8F6BF-5375-455C-9EA6-DF929625EA0E}">
        <p15:presenceInfo xmlns:p15="http://schemas.microsoft.com/office/powerpoint/2012/main" userId="S-1-5-21-4095628063-3556742122-3606576086-126164" providerId="AD"/>
      </p:ext>
    </p:extLst>
  </p:cmAuthor>
  <p:cmAuthor id="8" name="Molly Long" initials="ML" lastIdx="6" clrIdx="7">
    <p:extLst>
      <p:ext uri="{19B8F6BF-5375-455C-9EA6-DF929625EA0E}">
        <p15:presenceInfo xmlns:p15="http://schemas.microsoft.com/office/powerpoint/2012/main" userId="Molly Long" providerId="None"/>
      </p:ext>
    </p:extLst>
  </p:cmAuthor>
  <p:cmAuthor id="2" name="Mary Marchioni" initials="MM" lastIdx="12" clrIdx="1">
    <p:extLst>
      <p:ext uri="{19B8F6BF-5375-455C-9EA6-DF929625EA0E}">
        <p15:presenceInfo xmlns:p15="http://schemas.microsoft.com/office/powerpoint/2012/main" userId="S-1-5-21-4095628063-3556742122-3606576086-4013" providerId="AD"/>
      </p:ext>
    </p:extLst>
  </p:cmAuthor>
  <p:cmAuthor id="9" name="Frank Tetrick" initials="FT" lastIdx="5" clrIdx="8">
    <p:extLst>
      <p:ext uri="{19B8F6BF-5375-455C-9EA6-DF929625EA0E}">
        <p15:presenceInfo xmlns:p15="http://schemas.microsoft.com/office/powerpoint/2012/main" userId="Frank Tetrick" providerId="None"/>
      </p:ext>
    </p:extLst>
  </p:cmAuthor>
  <p:cmAuthor id="3" name="Ed Kako" initials="EK" lastIdx="20" clrIdx="2">
    <p:extLst>
      <p:ext uri="{19B8F6BF-5375-455C-9EA6-DF929625EA0E}">
        <p15:presenceInfo xmlns:p15="http://schemas.microsoft.com/office/powerpoint/2012/main" userId="Ed Kako" providerId="None"/>
      </p:ext>
    </p:extLst>
  </p:cmAuthor>
  <p:cmAuthor id="10" name="Jodie Sumeracki" initials="JS" lastIdx="21" clrIdx="9">
    <p:extLst>
      <p:ext uri="{19B8F6BF-5375-455C-9EA6-DF929625EA0E}">
        <p15:presenceInfo xmlns:p15="http://schemas.microsoft.com/office/powerpoint/2012/main" userId="Jodie Sumeracki" providerId="None"/>
      </p:ext>
    </p:extLst>
  </p:cmAuthor>
  <p:cmAuthor id="4" name="Devon Mayer" initials="DM" lastIdx="12" clrIdx="3">
    <p:extLst>
      <p:ext uri="{19B8F6BF-5375-455C-9EA6-DF929625EA0E}">
        <p15:presenceInfo xmlns:p15="http://schemas.microsoft.com/office/powerpoint/2012/main" userId="S-1-5-21-1584435237-3946766069-3645238020-1444" providerId="AD"/>
      </p:ext>
    </p:extLst>
  </p:cmAuthor>
  <p:cmAuthor id="11" name="Amy Coey" initials="AC" lastIdx="15" clrIdx="10">
    <p:extLst>
      <p:ext uri="{19B8F6BF-5375-455C-9EA6-DF929625EA0E}">
        <p15:presenceInfo xmlns:p15="http://schemas.microsoft.com/office/powerpoint/2012/main" userId="S-1-5-21-1584435237-3946766069-3645238020-3215" providerId="AD"/>
      </p:ext>
    </p:extLst>
  </p:cmAuthor>
  <p:cmAuthor id="5" name="Kathryn Poisal" initials="KP" lastIdx="24" clrIdx="4">
    <p:extLst>
      <p:ext uri="{19B8F6BF-5375-455C-9EA6-DF929625EA0E}">
        <p15:presenceInfo xmlns:p15="http://schemas.microsoft.com/office/powerpoint/2012/main" userId="S-1-5-21-4095628063-3556742122-3606576086-8258" providerId="AD"/>
      </p:ext>
    </p:extLst>
  </p:cmAuthor>
  <p:cmAuthor id="6" name="Laura Nuss" initials="LN" lastIdx="49" clrIdx="5">
    <p:extLst>
      <p:ext uri="{19B8F6BF-5375-455C-9EA6-DF929625EA0E}">
        <p15:presenceInfo xmlns:p15="http://schemas.microsoft.com/office/powerpoint/2012/main" userId="S-1-5-21-1584435237-3946766069-3645238020-3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2F"/>
    <a:srgbClr val="A66B2A"/>
    <a:srgbClr val="BB782F"/>
    <a:srgbClr val="D19049"/>
    <a:srgbClr val="697834"/>
    <a:srgbClr val="718038"/>
    <a:srgbClr val="78893B"/>
    <a:srgbClr val="889B43"/>
    <a:srgbClr val="9DB350"/>
    <a:srgbClr val="587C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09" autoAdjust="0"/>
    <p:restoredTop sz="84959" autoAdjust="0"/>
  </p:normalViewPr>
  <p:slideViewPr>
    <p:cSldViewPr>
      <p:cViewPr varScale="1">
        <p:scale>
          <a:sx n="97" d="100"/>
          <a:sy n="97" d="100"/>
        </p:scale>
        <p:origin x="246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44"/>
    </p:cViewPr>
  </p:sorterViewPr>
  <p:notesViewPr>
    <p:cSldViewPr>
      <p:cViewPr varScale="1">
        <p:scale>
          <a:sx n="50" d="100"/>
          <a:sy n="50" d="100"/>
        </p:scale>
        <p:origin x="2670" y="12"/>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2.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CE766B-6CD3-4B8B-B59E-40DF58AEE219}"/>
              </a:ext>
            </a:extLst>
          </p:cNvPr>
          <p:cNvSpPr>
            <a:spLocks noGrp="1"/>
          </p:cNvSpPr>
          <p:nvPr>
            <p:ph type="hdr" sz="quarter"/>
          </p:nvPr>
        </p:nvSpPr>
        <p:spPr>
          <a:xfrm>
            <a:off x="0" y="0"/>
            <a:ext cx="3078163" cy="469900"/>
          </a:xfrm>
          <a:prstGeom prst="rect">
            <a:avLst/>
          </a:prstGeom>
        </p:spPr>
        <p:txBody>
          <a:bodyPr vert="horz" lIns="91638" tIns="45819" rIns="91638" bIns="4581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76BBB60-86B3-427E-8494-AC315EBB6A85}"/>
              </a:ext>
            </a:extLst>
          </p:cNvPr>
          <p:cNvSpPr>
            <a:spLocks noGrp="1"/>
          </p:cNvSpPr>
          <p:nvPr>
            <p:ph type="dt" sz="quarter" idx="1"/>
          </p:nvPr>
        </p:nvSpPr>
        <p:spPr>
          <a:xfrm>
            <a:off x="4022725" y="0"/>
            <a:ext cx="3078163" cy="469900"/>
          </a:xfrm>
          <a:prstGeom prst="rect">
            <a:avLst/>
          </a:prstGeom>
        </p:spPr>
        <p:txBody>
          <a:bodyPr vert="horz" wrap="square" lIns="91638" tIns="45819" rIns="91638" bIns="45819" numCol="1" anchor="t" anchorCtr="0" compatLnSpc="1">
            <a:prstTxWarp prst="textNoShape">
              <a:avLst/>
            </a:prstTxWarp>
          </a:bodyPr>
          <a:lstStyle>
            <a:lvl1pPr algn="r" eaLnBrk="1" hangingPunct="1">
              <a:defRPr sz="1200">
                <a:latin typeface="Calibri" pitchFamily="34" charset="0"/>
              </a:defRPr>
            </a:lvl1pPr>
          </a:lstStyle>
          <a:p>
            <a:pPr>
              <a:defRPr/>
            </a:pPr>
            <a:fld id="{E8863A4F-1B52-4AFF-82EA-D785D0AB2BDD}" type="datetimeFigureOut">
              <a:rPr lang="en-US"/>
              <a:pPr>
                <a:defRPr/>
              </a:pPr>
              <a:t>1/26/2022</a:t>
            </a:fld>
            <a:endParaRPr lang="en-US"/>
          </a:p>
        </p:txBody>
      </p:sp>
      <p:sp>
        <p:nvSpPr>
          <p:cNvPr id="4" name="Footer Placeholder 3">
            <a:extLst>
              <a:ext uri="{FF2B5EF4-FFF2-40B4-BE49-F238E27FC236}">
                <a16:creationId xmlns:a16="http://schemas.microsoft.com/office/drawing/2014/main" id="{B4F3C10E-8A2A-4689-8B4D-E2618B778B84}"/>
              </a:ext>
            </a:extLst>
          </p:cNvPr>
          <p:cNvSpPr>
            <a:spLocks noGrp="1"/>
          </p:cNvSpPr>
          <p:nvPr>
            <p:ph type="ftr" sz="quarter" idx="2"/>
          </p:nvPr>
        </p:nvSpPr>
        <p:spPr>
          <a:xfrm>
            <a:off x="0" y="8916988"/>
            <a:ext cx="3078163" cy="469900"/>
          </a:xfrm>
          <a:prstGeom prst="rect">
            <a:avLst/>
          </a:prstGeom>
        </p:spPr>
        <p:txBody>
          <a:bodyPr vert="horz" lIns="91638" tIns="45819" rIns="91638" bIns="4581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AF06CA0F-D455-4C1E-81A5-FF6498240C3C}"/>
              </a:ext>
            </a:extLst>
          </p:cNvPr>
          <p:cNvSpPr>
            <a:spLocks noGrp="1"/>
          </p:cNvSpPr>
          <p:nvPr>
            <p:ph type="sldNum" sz="quarter" idx="3"/>
          </p:nvPr>
        </p:nvSpPr>
        <p:spPr>
          <a:xfrm>
            <a:off x="4022725" y="8916988"/>
            <a:ext cx="3078163" cy="469900"/>
          </a:xfrm>
          <a:prstGeom prst="rect">
            <a:avLst/>
          </a:prstGeom>
        </p:spPr>
        <p:txBody>
          <a:bodyPr vert="horz" wrap="square" lIns="91638" tIns="45819" rIns="91638" bIns="45819" numCol="1" anchor="b" anchorCtr="0" compatLnSpc="1">
            <a:prstTxWarp prst="textNoShape">
              <a:avLst/>
            </a:prstTxWarp>
          </a:bodyPr>
          <a:lstStyle>
            <a:lvl1pPr algn="r" eaLnBrk="1" hangingPunct="1">
              <a:defRPr sz="1200">
                <a:latin typeface="Calibri" panose="020F0502020204030204" pitchFamily="34" charset="0"/>
              </a:defRPr>
            </a:lvl1pPr>
          </a:lstStyle>
          <a:p>
            <a:fld id="{5A1F64B0-093B-4687-9323-5C9294E34BB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672FEF-217B-4BCB-94F4-3FD12429CC35}"/>
              </a:ext>
            </a:extLst>
          </p:cNvPr>
          <p:cNvSpPr>
            <a:spLocks noGrp="1"/>
          </p:cNvSpPr>
          <p:nvPr>
            <p:ph type="hdr" sz="quarter"/>
          </p:nvPr>
        </p:nvSpPr>
        <p:spPr>
          <a:xfrm>
            <a:off x="0" y="0"/>
            <a:ext cx="3078163" cy="469900"/>
          </a:xfrm>
          <a:prstGeom prst="rect">
            <a:avLst/>
          </a:prstGeom>
        </p:spPr>
        <p:txBody>
          <a:bodyPr vert="horz" lIns="93384" tIns="46692" rIns="93384" bIns="46692"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B9BBA835-4318-4F55-BCE6-01511D2FA4D0}"/>
              </a:ext>
            </a:extLst>
          </p:cNvPr>
          <p:cNvSpPr>
            <a:spLocks noGrp="1"/>
          </p:cNvSpPr>
          <p:nvPr>
            <p:ph type="dt" idx="1"/>
          </p:nvPr>
        </p:nvSpPr>
        <p:spPr>
          <a:xfrm>
            <a:off x="4022725" y="0"/>
            <a:ext cx="3078163" cy="469900"/>
          </a:xfrm>
          <a:prstGeom prst="rect">
            <a:avLst/>
          </a:prstGeom>
        </p:spPr>
        <p:txBody>
          <a:bodyPr vert="horz" wrap="square" lIns="93384" tIns="46692" rIns="93384" bIns="46692" numCol="1" anchor="t" anchorCtr="0" compatLnSpc="1">
            <a:prstTxWarp prst="textNoShape">
              <a:avLst/>
            </a:prstTxWarp>
          </a:bodyPr>
          <a:lstStyle>
            <a:lvl1pPr algn="r" eaLnBrk="1" hangingPunct="1">
              <a:defRPr sz="1200">
                <a:latin typeface="Calibri" pitchFamily="34" charset="0"/>
              </a:defRPr>
            </a:lvl1pPr>
          </a:lstStyle>
          <a:p>
            <a:pPr>
              <a:defRPr/>
            </a:pPr>
            <a:fld id="{3E2BE35A-65C5-402D-887B-862D4E18035C}" type="datetimeFigureOut">
              <a:rPr lang="en-US"/>
              <a:pPr>
                <a:defRPr/>
              </a:pPr>
              <a:t>1/26/2022</a:t>
            </a:fld>
            <a:endParaRPr lang="en-US"/>
          </a:p>
        </p:txBody>
      </p:sp>
      <p:sp>
        <p:nvSpPr>
          <p:cNvPr id="4" name="Slide Image Placeholder 3">
            <a:extLst>
              <a:ext uri="{FF2B5EF4-FFF2-40B4-BE49-F238E27FC236}">
                <a16:creationId xmlns:a16="http://schemas.microsoft.com/office/drawing/2014/main" id="{232EBAED-7025-4C42-9767-66C81180F9B9}"/>
              </a:ext>
            </a:extLst>
          </p:cNvPr>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3384" tIns="46692" rIns="93384" bIns="46692" rtlCol="0" anchor="ctr"/>
          <a:lstStyle/>
          <a:p>
            <a:pPr lvl="0"/>
            <a:endParaRPr lang="en-US" noProof="0" dirty="0"/>
          </a:p>
        </p:txBody>
      </p:sp>
      <p:sp>
        <p:nvSpPr>
          <p:cNvPr id="5" name="Notes Placeholder 4">
            <a:extLst>
              <a:ext uri="{FF2B5EF4-FFF2-40B4-BE49-F238E27FC236}">
                <a16:creationId xmlns:a16="http://schemas.microsoft.com/office/drawing/2014/main" id="{CD14BA28-5F60-4E8D-846F-E901488A5DCC}"/>
              </a:ext>
            </a:extLst>
          </p:cNvPr>
          <p:cNvSpPr>
            <a:spLocks noGrp="1"/>
          </p:cNvSpPr>
          <p:nvPr>
            <p:ph type="body" sz="quarter" idx="3"/>
          </p:nvPr>
        </p:nvSpPr>
        <p:spPr>
          <a:xfrm>
            <a:off x="711200" y="4460875"/>
            <a:ext cx="5680075" cy="4224338"/>
          </a:xfrm>
          <a:prstGeom prst="rect">
            <a:avLst/>
          </a:prstGeom>
        </p:spPr>
        <p:txBody>
          <a:bodyPr vert="horz" lIns="93384" tIns="46692" rIns="93384" bIns="4669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005AAC2-D997-4F33-97D3-76D261D02E1E}"/>
              </a:ext>
            </a:extLst>
          </p:cNvPr>
          <p:cNvSpPr>
            <a:spLocks noGrp="1"/>
          </p:cNvSpPr>
          <p:nvPr>
            <p:ph type="ftr" sz="quarter" idx="4"/>
          </p:nvPr>
        </p:nvSpPr>
        <p:spPr>
          <a:xfrm>
            <a:off x="0" y="8916988"/>
            <a:ext cx="3078163" cy="469900"/>
          </a:xfrm>
          <a:prstGeom prst="rect">
            <a:avLst/>
          </a:prstGeom>
        </p:spPr>
        <p:txBody>
          <a:bodyPr vert="horz" lIns="93384" tIns="46692" rIns="93384" bIns="46692"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9A147C9-2A13-4ABB-8D31-8365B7BBC8B8}"/>
              </a:ext>
            </a:extLst>
          </p:cNvPr>
          <p:cNvSpPr>
            <a:spLocks noGrp="1"/>
          </p:cNvSpPr>
          <p:nvPr>
            <p:ph type="sldNum" sz="quarter" idx="5"/>
          </p:nvPr>
        </p:nvSpPr>
        <p:spPr>
          <a:xfrm>
            <a:off x="4022725" y="8916988"/>
            <a:ext cx="3078163" cy="469900"/>
          </a:xfrm>
          <a:prstGeom prst="rect">
            <a:avLst/>
          </a:prstGeom>
        </p:spPr>
        <p:txBody>
          <a:bodyPr vert="horz" wrap="square" lIns="93384" tIns="46692" rIns="93384" bIns="46692" numCol="1" anchor="b" anchorCtr="0" compatLnSpc="1">
            <a:prstTxWarp prst="textNoShape">
              <a:avLst/>
            </a:prstTxWarp>
          </a:bodyPr>
          <a:lstStyle>
            <a:lvl1pPr algn="r" eaLnBrk="1" hangingPunct="1">
              <a:defRPr sz="1200">
                <a:latin typeface="Calibri" panose="020F0502020204030204" pitchFamily="34" charset="0"/>
              </a:defRPr>
            </a:lvl1pPr>
          </a:lstStyle>
          <a:p>
            <a:fld id="{80AD659C-2CA2-4357-AD6C-D8DCED0B8AD8}" type="slidenum">
              <a:rPr lang="en-US" altLang="en-US"/>
              <a:pPr/>
              <a:t>‹#›</a:t>
            </a:fld>
            <a:endParaRPr lang="en-US" altLang="en-US"/>
          </a:p>
        </p:txBody>
      </p:sp>
    </p:spTree>
    <p:extLst>
      <p:ext uri="{BB962C8B-B14F-4D97-AF65-F5344CB8AC3E}">
        <p14:creationId xmlns:p14="http://schemas.microsoft.com/office/powerpoint/2010/main" val="2709478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D1476B0-3BAF-4B80-95AE-4CBA1D7646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80F6594-1FC2-489E-B850-FCEBB42875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a:extLst>
              <a:ext uri="{FF2B5EF4-FFF2-40B4-BE49-F238E27FC236}">
                <a16:creationId xmlns:a16="http://schemas.microsoft.com/office/drawing/2014/main" id="{9C6C1906-A710-464B-914F-07C791118E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MS PGothic" panose="020B0600070205080204" pitchFamily="34" charset="-128"/>
              </a:defRPr>
            </a:lvl1pPr>
            <a:lvl2pPr marL="752475" indent="-288925">
              <a:defRPr>
                <a:solidFill>
                  <a:schemeClr val="tx1"/>
                </a:solidFill>
                <a:latin typeface="Times New Roman" panose="02020603050405020304" pitchFamily="18" charset="0"/>
                <a:ea typeface="MS PGothic" panose="020B0600070205080204" pitchFamily="34" charset="-128"/>
              </a:defRPr>
            </a:lvl2pPr>
            <a:lvl3pPr marL="1158875" indent="-230188">
              <a:defRPr>
                <a:solidFill>
                  <a:schemeClr val="tx1"/>
                </a:solidFill>
                <a:latin typeface="Times New Roman" panose="02020603050405020304" pitchFamily="18" charset="0"/>
                <a:ea typeface="MS PGothic" panose="020B0600070205080204" pitchFamily="34" charset="-128"/>
              </a:defRPr>
            </a:lvl3pPr>
            <a:lvl4pPr marL="1622425" indent="-230188">
              <a:defRPr>
                <a:solidFill>
                  <a:schemeClr val="tx1"/>
                </a:solidFill>
                <a:latin typeface="Times New Roman" panose="02020603050405020304" pitchFamily="18" charset="0"/>
                <a:ea typeface="MS PGothic" panose="020B0600070205080204" pitchFamily="34" charset="-128"/>
              </a:defRPr>
            </a:lvl4pPr>
            <a:lvl5pPr marL="2085975" indent="-230188">
              <a:defRPr>
                <a:solidFill>
                  <a:schemeClr val="tx1"/>
                </a:solidFill>
                <a:latin typeface="Times New Roman" panose="02020603050405020304" pitchFamily="18" charset="0"/>
                <a:ea typeface="MS PGothic" panose="020B0600070205080204" pitchFamily="34" charset="-128"/>
              </a:defRPr>
            </a:lvl5pPr>
            <a:lvl6pPr marL="2543175" indent="-230188"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3000375" indent="-230188"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57575" indent="-230188"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914775" indent="-230188"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fld id="{8CAEDF00-06E9-4150-95A8-F577A528AC07}" type="slidenum">
              <a:rPr lang="en-US" altLang="en-US">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1031722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While you may be familiar with these regulations, we need to look at how the current regulations relate to person centeredness.</a:t>
            </a:r>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11</a:t>
            </a:fld>
            <a:endParaRPr lang="en-US" altLang="en-US"/>
          </a:p>
        </p:txBody>
      </p:sp>
    </p:spTree>
    <p:extLst>
      <p:ext uri="{BB962C8B-B14F-4D97-AF65-F5344CB8AC3E}">
        <p14:creationId xmlns:p14="http://schemas.microsoft.com/office/powerpoint/2010/main" val="2692207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emphasized person-centered care in the 2016 change to the Federal Nursing Home Regulations. </a:t>
            </a:r>
          </a:p>
          <a:p>
            <a:endParaRPr lang="en-US" dirty="0"/>
          </a:p>
          <a:p>
            <a:r>
              <a:rPr lang="en-US" dirty="0"/>
              <a:t>Let’s look at how PASRR plays a vital role in helping nursing homes provide services and supports that reflect those expectations.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12</a:t>
            </a:fld>
            <a:endParaRPr lang="en-US" altLang="en-US"/>
          </a:p>
        </p:txBody>
      </p:sp>
    </p:spTree>
    <p:extLst>
      <p:ext uri="{BB962C8B-B14F-4D97-AF65-F5344CB8AC3E}">
        <p14:creationId xmlns:p14="http://schemas.microsoft.com/office/powerpoint/2010/main" val="1531460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only guidance on the Level I assessors role in the current regulation.  </a:t>
            </a:r>
          </a:p>
          <a:p>
            <a:endParaRPr lang="en-US" dirty="0"/>
          </a:p>
          <a:p>
            <a:r>
              <a:rPr lang="en-US" dirty="0"/>
              <a:t>Read (a) with emphasis on “must identify all individuals who are suspected of having MI or ID”</a:t>
            </a:r>
          </a:p>
          <a:p>
            <a:endParaRPr lang="en-US" dirty="0"/>
          </a:p>
          <a:p>
            <a:r>
              <a:rPr lang="en-US" dirty="0"/>
              <a:t>While not noted, this does raise the question of what does one rely on to reach a finding of “suspected”.  Can this be done accurately without talking to the individual?</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13</a:t>
            </a:fld>
            <a:endParaRPr lang="en-US" altLang="en-US"/>
          </a:p>
        </p:txBody>
      </p:sp>
    </p:spTree>
    <p:extLst>
      <p:ext uri="{BB962C8B-B14F-4D97-AF65-F5344CB8AC3E}">
        <p14:creationId xmlns:p14="http://schemas.microsoft.com/office/powerpoint/2010/main" val="2077930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PASRR federal regulations do not specify any restrictions on who can conduct Level I screens.</a:t>
            </a:r>
          </a:p>
          <a:p>
            <a:endParaRPr lang="en-US" dirty="0"/>
          </a:p>
          <a:p>
            <a:r>
              <a:rPr lang="en-US" dirty="0"/>
              <a:t>As such, we know there is wide variation amongst states as to who is completing the screenings as each state Medicaid Agency designates who is authorized to perform the screening. </a:t>
            </a:r>
          </a:p>
          <a:p>
            <a:endParaRPr lang="en-US" dirty="0"/>
          </a:p>
          <a:p>
            <a:r>
              <a:rPr lang="en-US" dirty="0"/>
              <a:t>If a state wishes to have a person-centered PASRR process, it must include those who have this initial engagement with the individual. </a:t>
            </a:r>
          </a:p>
          <a:p>
            <a:endParaRPr lang="en-US" dirty="0"/>
          </a:p>
        </p:txBody>
      </p:sp>
      <p:sp>
        <p:nvSpPr>
          <p:cNvPr id="4" name="Slide Number Placeholder 3"/>
          <p:cNvSpPr>
            <a:spLocks noGrp="1"/>
          </p:cNvSpPr>
          <p:nvPr>
            <p:ph type="sldNum" sz="quarter" idx="5"/>
          </p:nvPr>
        </p:nvSpPr>
        <p:spPr/>
        <p:txBody>
          <a:bodyPr/>
          <a:lstStyle/>
          <a:p>
            <a:fld id="{80AD659C-2CA2-4357-AD6C-D8DCED0B8AD8}" type="slidenum">
              <a:rPr lang="en-US" altLang="en-US" smtClean="0"/>
              <a:pPr/>
              <a:t>14</a:t>
            </a:fld>
            <a:endParaRPr lang="en-US" altLang="en-US"/>
          </a:p>
        </p:txBody>
      </p:sp>
    </p:spTree>
    <p:extLst>
      <p:ext uri="{BB962C8B-B14F-4D97-AF65-F5344CB8AC3E}">
        <p14:creationId xmlns:p14="http://schemas.microsoft.com/office/powerpoint/2010/main" val="1464865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range of flexibility around the Level I phase of PASRR, there are some possible barriers to having a PC PASRR process.</a:t>
            </a:r>
          </a:p>
          <a:p>
            <a:endParaRPr lang="en-US" sz="1200" dirty="0"/>
          </a:p>
          <a:p>
            <a:r>
              <a:rPr lang="en-US" sz="1200" dirty="0"/>
              <a:t>The range of possible screeners may reduce their understanding any state values related to person-centered services that do exist in programs the state directly funds or licenses. </a:t>
            </a:r>
          </a:p>
          <a:p>
            <a:endParaRPr lang="en-US" sz="1200" dirty="0"/>
          </a:p>
          <a:p>
            <a:r>
              <a:rPr lang="en-US" sz="1200" dirty="0"/>
              <a:t>This disconnect can be exacerbated if the screeners are not familiar with MI or ID </a:t>
            </a:r>
            <a:r>
              <a:rPr lang="en-US" sz="1200" b="0" dirty="0"/>
              <a:t>diagnoses or conditions </a:t>
            </a:r>
            <a:r>
              <a:rPr lang="en-US" sz="1200" dirty="0"/>
              <a:t>or there is no formal training for screeners prior to starting to conduct screenings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0AD659C-2CA2-4357-AD6C-D8DCED0B8AD8}" type="slidenum">
              <a:rPr lang="en-US" altLang="en-US" smtClean="0"/>
              <a:pPr/>
              <a:t>15</a:t>
            </a:fld>
            <a:endParaRPr lang="en-US" altLang="en-US"/>
          </a:p>
        </p:txBody>
      </p:sp>
    </p:spTree>
    <p:extLst>
      <p:ext uri="{BB962C8B-B14F-4D97-AF65-F5344CB8AC3E}">
        <p14:creationId xmlns:p14="http://schemas.microsoft.com/office/powerpoint/2010/main" val="2633801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regulatory citations that offer guidance on the Level II evaluators role.  </a:t>
            </a:r>
          </a:p>
          <a:p>
            <a:endParaRPr lang="en-US" dirty="0"/>
          </a:p>
          <a:p>
            <a:r>
              <a:rPr lang="en-US" sz="1200" dirty="0">
                <a:solidFill>
                  <a:srgbClr val="FF0000"/>
                </a:solidFill>
              </a:rPr>
              <a:t>Level II: Evaluates the need for NF level of services and NF LOC and the need for MH or ID specialized services</a:t>
            </a:r>
          </a:p>
          <a:p>
            <a:endParaRPr lang="en-US" dirty="0"/>
          </a:p>
          <a:p>
            <a:pPr marL="0" indent="0">
              <a:buNone/>
            </a:pPr>
            <a:r>
              <a:rPr lang="en-US" dirty="0">
                <a:solidFill>
                  <a:srgbClr val="FF0000"/>
                </a:solidFill>
              </a:rPr>
              <a:t>The Level II evaluation is where the PASRR process becomes very person-centered.</a:t>
            </a:r>
          </a:p>
          <a:p>
            <a:endParaRPr lang="en-US" dirty="0"/>
          </a:p>
        </p:txBody>
      </p:sp>
      <p:sp>
        <p:nvSpPr>
          <p:cNvPr id="4" name="Slide Number Placeholder 3"/>
          <p:cNvSpPr>
            <a:spLocks noGrp="1"/>
          </p:cNvSpPr>
          <p:nvPr>
            <p:ph type="sldNum" sz="quarter" idx="5"/>
          </p:nvPr>
        </p:nvSpPr>
        <p:spPr/>
        <p:txBody>
          <a:bodyPr/>
          <a:lstStyle/>
          <a:p>
            <a:fld id="{80AD659C-2CA2-4357-AD6C-D8DCED0B8AD8}" type="slidenum">
              <a:rPr lang="en-US" altLang="en-US" smtClean="0"/>
              <a:pPr/>
              <a:t>16</a:t>
            </a:fld>
            <a:endParaRPr lang="en-US" altLang="en-US"/>
          </a:p>
        </p:txBody>
      </p:sp>
    </p:spTree>
    <p:extLst>
      <p:ext uri="{BB962C8B-B14F-4D97-AF65-F5344CB8AC3E}">
        <p14:creationId xmlns:p14="http://schemas.microsoft.com/office/powerpoint/2010/main" val="2507623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As with Level I screening phase of PASRR – range of entities and same concern over familiarity with state PC values/efforts</a:t>
            </a:r>
          </a:p>
          <a:p>
            <a:endParaRPr lang="en-US" dirty="0"/>
          </a:p>
        </p:txBody>
      </p:sp>
      <p:sp>
        <p:nvSpPr>
          <p:cNvPr id="4" name="Slide Number Placeholder 3"/>
          <p:cNvSpPr>
            <a:spLocks noGrp="1"/>
          </p:cNvSpPr>
          <p:nvPr>
            <p:ph type="sldNum" sz="quarter" idx="5"/>
          </p:nvPr>
        </p:nvSpPr>
        <p:spPr/>
        <p:txBody>
          <a:bodyPr/>
          <a:lstStyle/>
          <a:p>
            <a:fld id="{80AD659C-2CA2-4357-AD6C-D8DCED0B8AD8}" type="slidenum">
              <a:rPr lang="en-US" altLang="en-US" smtClean="0"/>
              <a:pPr/>
              <a:t>17</a:t>
            </a:fld>
            <a:endParaRPr lang="en-US" altLang="en-US"/>
          </a:p>
        </p:txBody>
      </p:sp>
    </p:spTree>
    <p:extLst>
      <p:ext uri="{BB962C8B-B14F-4D97-AF65-F5344CB8AC3E}">
        <p14:creationId xmlns:p14="http://schemas.microsoft.com/office/powerpoint/2010/main" val="4140543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p>
          <a:p>
            <a:r>
              <a:rPr lang="en-US" dirty="0"/>
              <a:t>Unlike the Level I regulations, we’ve highlighter there is far more specificity about the role of the Level II evaluator.</a:t>
            </a:r>
          </a:p>
          <a:p>
            <a:endParaRPr lang="en-US" dirty="0"/>
          </a:p>
          <a:p>
            <a:r>
              <a:rPr lang="en-US" dirty="0"/>
              <a:t>The evaluation is required for all NF applicants that have received a positive Level I screening and who meet the states LOC requirements.</a:t>
            </a:r>
          </a:p>
          <a:p>
            <a:endParaRPr lang="en-US" dirty="0"/>
          </a:p>
          <a:p>
            <a:r>
              <a:rPr lang="en-US" dirty="0"/>
              <a:t>Of course the evaluations are also required when there is a significant change in condition or when the timeline for an EHD or CD is expiring.</a:t>
            </a:r>
          </a:p>
          <a:p>
            <a:endParaRPr lang="en-US" dirty="0"/>
          </a:p>
        </p:txBody>
      </p:sp>
      <p:sp>
        <p:nvSpPr>
          <p:cNvPr id="4" name="Slide Number Placeholder 3"/>
          <p:cNvSpPr>
            <a:spLocks noGrp="1"/>
          </p:cNvSpPr>
          <p:nvPr>
            <p:ph type="sldNum" sz="quarter" idx="5"/>
          </p:nvPr>
        </p:nvSpPr>
        <p:spPr/>
        <p:txBody>
          <a:bodyPr/>
          <a:lstStyle/>
          <a:p>
            <a:fld id="{80AD659C-2CA2-4357-AD6C-D8DCED0B8AD8}" type="slidenum">
              <a:rPr lang="en-US" altLang="en-US" smtClean="0"/>
              <a:pPr/>
              <a:t>18</a:t>
            </a:fld>
            <a:endParaRPr lang="en-US" altLang="en-US"/>
          </a:p>
        </p:txBody>
      </p:sp>
    </p:spTree>
    <p:extLst>
      <p:ext uri="{BB962C8B-B14F-4D97-AF65-F5344CB8AC3E}">
        <p14:creationId xmlns:p14="http://schemas.microsoft.com/office/powerpoint/2010/main" val="3128352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importantly, the regulations do address key issues that are part of a person-centered approach to care. </a:t>
            </a:r>
          </a:p>
          <a:p>
            <a:endParaRPr lang="en-US" dirty="0"/>
          </a:p>
          <a:p>
            <a:r>
              <a:rPr lang="en-US" dirty="0"/>
              <a:t>The evaluator confirms that minimum standards for admission are met and that the  NF is an appropriate setting for the individual to receive services.</a:t>
            </a:r>
          </a:p>
          <a:p>
            <a:endParaRPr lang="en-US" dirty="0"/>
          </a:p>
          <a:p>
            <a:r>
              <a:rPr lang="en-US" dirty="0"/>
              <a:t>Addressing those needs includes both services included in the daily NF per diem, but also any needed specialized services. </a:t>
            </a:r>
          </a:p>
          <a:p>
            <a:endParaRPr lang="en-US" dirty="0"/>
          </a:p>
        </p:txBody>
      </p:sp>
      <p:sp>
        <p:nvSpPr>
          <p:cNvPr id="4" name="Slide Number Placeholder 3"/>
          <p:cNvSpPr>
            <a:spLocks noGrp="1"/>
          </p:cNvSpPr>
          <p:nvPr>
            <p:ph type="sldNum" sz="quarter" idx="5"/>
          </p:nvPr>
        </p:nvSpPr>
        <p:spPr/>
        <p:txBody>
          <a:bodyPr/>
          <a:lstStyle/>
          <a:p>
            <a:fld id="{80AD659C-2CA2-4357-AD6C-D8DCED0B8AD8}" type="slidenum">
              <a:rPr lang="en-US" altLang="en-US" smtClean="0"/>
              <a:pPr/>
              <a:t>19</a:t>
            </a:fld>
            <a:endParaRPr lang="en-US" altLang="en-US"/>
          </a:p>
        </p:txBody>
      </p:sp>
    </p:spTree>
    <p:extLst>
      <p:ext uri="{BB962C8B-B14F-4D97-AF65-F5344CB8AC3E}">
        <p14:creationId xmlns:p14="http://schemas.microsoft.com/office/powerpoint/2010/main" val="3539230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evaluator is also determining the individual’s services needs – both the services provided by the NF and any needed Specialized Services.</a:t>
            </a:r>
          </a:p>
          <a:p>
            <a:endParaRPr lang="en-US" dirty="0"/>
          </a:p>
          <a:p>
            <a:r>
              <a:rPr lang="en-US" dirty="0"/>
              <a:t>I suspect everyone joining us today has a good sense of the extensive information collected during the Level II evaluation.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t>The Level II makes a person-centered PASRR experience real!</a:t>
            </a:r>
          </a:p>
          <a:p>
            <a:endParaRPr lang="en-US" b="0"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20</a:t>
            </a:fld>
            <a:endParaRPr lang="en-US" altLang="en-US"/>
          </a:p>
        </p:txBody>
      </p:sp>
    </p:spTree>
    <p:extLst>
      <p:ext uri="{BB962C8B-B14F-4D97-AF65-F5344CB8AC3E}">
        <p14:creationId xmlns:p14="http://schemas.microsoft.com/office/powerpoint/2010/main" val="47458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objectives.</a:t>
            </a:r>
          </a:p>
        </p:txBody>
      </p:sp>
      <p:sp>
        <p:nvSpPr>
          <p:cNvPr id="4" name="Slide Number Placeholder 3"/>
          <p:cNvSpPr>
            <a:spLocks noGrp="1"/>
          </p:cNvSpPr>
          <p:nvPr>
            <p:ph type="sldNum" sz="quarter" idx="5"/>
          </p:nvPr>
        </p:nvSpPr>
        <p:spPr/>
        <p:txBody>
          <a:bodyPr/>
          <a:lstStyle/>
          <a:p>
            <a:fld id="{80AD659C-2CA2-4357-AD6C-D8DCED0B8AD8}" type="slidenum">
              <a:rPr lang="en-US" altLang="en-US" smtClean="0"/>
              <a:pPr/>
              <a:t>3</a:t>
            </a:fld>
            <a:endParaRPr lang="en-US" altLang="en-US"/>
          </a:p>
        </p:txBody>
      </p:sp>
    </p:spTree>
    <p:extLst>
      <p:ext uri="{BB962C8B-B14F-4D97-AF65-F5344CB8AC3E}">
        <p14:creationId xmlns:p14="http://schemas.microsoft.com/office/powerpoint/2010/main" val="1034187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is important to recognize each of these areas offer opportunities to be person-centered approach in the evaluation.</a:t>
            </a:r>
          </a:p>
          <a:p>
            <a:endParaRPr lang="en-US" dirty="0"/>
          </a:p>
        </p:txBody>
      </p:sp>
      <p:sp>
        <p:nvSpPr>
          <p:cNvPr id="4" name="Slide Number Placeholder 3"/>
          <p:cNvSpPr>
            <a:spLocks noGrp="1"/>
          </p:cNvSpPr>
          <p:nvPr>
            <p:ph type="sldNum" sz="quarter" idx="5"/>
          </p:nvPr>
        </p:nvSpPr>
        <p:spPr/>
        <p:txBody>
          <a:bodyPr/>
          <a:lstStyle/>
          <a:p>
            <a:fld id="{80AD659C-2CA2-4357-AD6C-D8DCED0B8AD8}" type="slidenum">
              <a:rPr lang="en-US" altLang="en-US" smtClean="0"/>
              <a:pPr/>
              <a:t>21</a:t>
            </a:fld>
            <a:endParaRPr lang="en-US" altLang="en-US"/>
          </a:p>
        </p:txBody>
      </p:sp>
    </p:spTree>
    <p:extLst>
      <p:ext uri="{BB962C8B-B14F-4D97-AF65-F5344CB8AC3E}">
        <p14:creationId xmlns:p14="http://schemas.microsoft.com/office/powerpoint/2010/main" val="412834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As with the Level 1, there are possible barriers to having a PC Level II.</a:t>
            </a:r>
          </a:p>
          <a:p>
            <a:r>
              <a:rPr lang="en-US" dirty="0"/>
              <a:t>The evaluators may not be familiar with any state values related to person-centered services in programs the state directly funds or licenses. </a:t>
            </a:r>
          </a:p>
          <a:p>
            <a:r>
              <a:rPr lang="en-US" dirty="0"/>
              <a:t>The evaluators do not receive formal training </a:t>
            </a:r>
            <a:r>
              <a:rPr lang="en-US" b="0" dirty="0">
                <a:solidFill>
                  <a:srgbClr val="FF0000"/>
                </a:solidFill>
              </a:rPr>
              <a:t>for person-centered assessment and planning</a:t>
            </a:r>
            <a:r>
              <a:rPr lang="en-US" b="0" dirty="0"/>
              <a:t> in advance of their starting to conduct Level II evaluations.</a:t>
            </a:r>
          </a:p>
          <a:p>
            <a:r>
              <a:rPr lang="en-US" b="0" dirty="0">
                <a:solidFill>
                  <a:srgbClr val="FF0000"/>
                </a:solidFill>
              </a:rPr>
              <a:t>The evaluators may not be familiar with the full scope of specialized services.</a:t>
            </a:r>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22</a:t>
            </a:fld>
            <a:endParaRPr lang="en-US" altLang="en-US"/>
          </a:p>
        </p:txBody>
      </p:sp>
    </p:spTree>
    <p:extLst>
      <p:ext uri="{BB962C8B-B14F-4D97-AF65-F5344CB8AC3E}">
        <p14:creationId xmlns:p14="http://schemas.microsoft.com/office/powerpoint/2010/main" val="737915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just a quick review.  </a:t>
            </a:r>
          </a:p>
          <a:p>
            <a:endParaRPr lang="en-US" dirty="0"/>
          </a:p>
          <a:p>
            <a:pPr marL="0" indent="0">
              <a:buNone/>
            </a:pPr>
            <a:r>
              <a:rPr lang="en-US" sz="2400" dirty="0"/>
              <a:t>Level I </a:t>
            </a:r>
          </a:p>
          <a:p>
            <a:pPr lvl="1"/>
            <a:r>
              <a:rPr lang="en-US" sz="2400" dirty="0"/>
              <a:t>Narrow CFR person-centered requirements</a:t>
            </a:r>
          </a:p>
          <a:p>
            <a:pPr lvl="1"/>
            <a:r>
              <a:rPr lang="en-US" sz="2400" dirty="0"/>
              <a:t>Serves as the front door to a person-centered PASRR experience</a:t>
            </a:r>
          </a:p>
          <a:p>
            <a:pPr marL="0" indent="0">
              <a:buNone/>
            </a:pPr>
            <a:endParaRPr lang="en-US" sz="2400" dirty="0"/>
          </a:p>
          <a:p>
            <a:pPr marL="0" indent="0">
              <a:buNone/>
            </a:pPr>
            <a:r>
              <a:rPr lang="en-US" sz="2400" dirty="0"/>
              <a:t>Level II </a:t>
            </a:r>
          </a:p>
          <a:p>
            <a:pPr lvl="1"/>
            <a:r>
              <a:rPr lang="en-US" sz="2400" dirty="0"/>
              <a:t>Extensive CFR requirements linked to person-centered values</a:t>
            </a:r>
          </a:p>
          <a:p>
            <a:pPr lvl="1"/>
            <a:r>
              <a:rPr lang="en-US" sz="2400" dirty="0"/>
              <a:t>Individualized evaluation that considers the appropriate setting and unique treatment needs of the person </a:t>
            </a:r>
          </a:p>
          <a:p>
            <a:pPr lvl="1"/>
            <a:endParaRPr lang="en-US" sz="2400" dirty="0"/>
          </a:p>
          <a:p>
            <a:pPr marL="0" indent="0" algn="l">
              <a:buNone/>
            </a:pPr>
            <a:r>
              <a:rPr lang="en-US" sz="2400" b="0" dirty="0"/>
              <a:t>Common Goal: The right services in the right location – person-centered support! </a:t>
            </a:r>
          </a:p>
          <a:p>
            <a:endParaRPr lang="en-US"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23</a:t>
            </a:fld>
            <a:endParaRPr lang="en-US" altLang="en-US"/>
          </a:p>
        </p:txBody>
      </p:sp>
    </p:spTree>
    <p:extLst>
      <p:ext uri="{BB962C8B-B14F-4D97-AF65-F5344CB8AC3E}">
        <p14:creationId xmlns:p14="http://schemas.microsoft.com/office/powerpoint/2010/main" val="101653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Before</a:t>
            </a:r>
            <a:r>
              <a:rPr lang="en-US" baseline="0" dirty="0"/>
              <a:t> I hand it over to Teja, again, let’s pause to see if we have any engagement from the audience.</a:t>
            </a:r>
            <a:endParaRPr lang="en-US" dirty="0"/>
          </a:p>
          <a:p>
            <a:pPr marL="0" marR="0" lvl="0" indent="0" algn="l" defTabSz="914400" rtl="0" eaLnBrk="0" fontAlgn="base" latinLnBrk="0" hangingPunct="0">
              <a:lnSpc>
                <a:spcPct val="100000"/>
              </a:lnSpc>
              <a:spcBef>
                <a:spcPct val="0"/>
              </a:spcBef>
              <a:spcAft>
                <a:spcPct val="0"/>
              </a:spcAft>
              <a:buClrTx/>
              <a:buSzTx/>
              <a:buFontTx/>
              <a:buNone/>
              <a:tabLst/>
            </a:pPr>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24</a:t>
            </a:fld>
            <a:endParaRPr lang="en-US" altLang="en-US"/>
          </a:p>
        </p:txBody>
      </p:sp>
    </p:spTree>
    <p:extLst>
      <p:ext uri="{BB962C8B-B14F-4D97-AF65-F5344CB8AC3E}">
        <p14:creationId xmlns:p14="http://schemas.microsoft.com/office/powerpoint/2010/main" val="1058774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often talk in our webinar series about how forward thinking and progressive PASRR was from its inception (we even have an old webinar that talks about PASRR as ‘hipster’).</a:t>
            </a:r>
          </a:p>
          <a:p>
            <a:r>
              <a:rPr lang="en-US" b="0" baseline="0" dirty="0"/>
              <a:t>As discussed in the previous slides:</a:t>
            </a:r>
          </a:p>
          <a:p>
            <a:r>
              <a:rPr lang="en-US" baseline="0" dirty="0"/>
              <a:t>The core of PASRR’s progressiveness is ensuring that individuals have quality of life and that the PASRR process improves and maintains a focus on the person by:</a:t>
            </a:r>
          </a:p>
          <a:p>
            <a:pPr marL="171450" indent="-171450">
              <a:buFont typeface="Arial" panose="020B0604020202020204" pitchFamily="34" charset="0"/>
              <a:buChar char="•"/>
            </a:pPr>
            <a:r>
              <a:rPr lang="en-US" baseline="0" dirty="0"/>
              <a:t>Most importantly, making the PASRR process about the person, their abilities and goals and not just an emphasis on the disability</a:t>
            </a:r>
          </a:p>
          <a:p>
            <a:pPr marL="171450" indent="-171450">
              <a:buFont typeface="Arial" panose="020B0604020202020204" pitchFamily="34" charset="0"/>
              <a:buChar char="•"/>
            </a:pPr>
            <a:r>
              <a:rPr lang="en-US" baseline="0" dirty="0"/>
              <a:t>Incorporating an evaluation of disability and need for individualized supports </a:t>
            </a:r>
          </a:p>
          <a:p>
            <a:pPr marL="171450" indent="-171450">
              <a:buFont typeface="Arial" panose="020B0604020202020204" pitchFamily="34" charset="0"/>
              <a:buChar char="•"/>
            </a:pPr>
            <a:r>
              <a:rPr lang="en-US" baseline="0" dirty="0"/>
              <a:t>Making sure that providers understand and can deliver on the unique needs of the person</a:t>
            </a:r>
          </a:p>
          <a:p>
            <a:pPr marL="171450" indent="-171450">
              <a:buFont typeface="Arial" panose="020B0604020202020204" pitchFamily="34" charset="0"/>
              <a:buChar char="•"/>
            </a:pPr>
            <a:r>
              <a:rPr lang="en-US" baseline="0" dirty="0"/>
              <a:t>Not just assuming that facility placement is the be all end all – people are informed of there options for diversion and transition</a:t>
            </a:r>
          </a:p>
          <a:p>
            <a:pPr marL="171450" indent="-171450">
              <a:buFont typeface="Arial" panose="020B0604020202020204" pitchFamily="34" charset="0"/>
              <a:buChar char="•"/>
            </a:pPr>
            <a:r>
              <a:rPr lang="en-US" baseline="0" dirty="0"/>
              <a:t>Fostering relationships around the individual to ensure person centered supports while in the facility and ultimately back in the community</a:t>
            </a:r>
          </a:p>
          <a:p>
            <a:pPr marL="171450" indent="-171450">
              <a:buFont typeface="Arial" panose="020B0604020202020204"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25</a:t>
            </a:fld>
            <a:endParaRPr lang="en-US" altLang="en-US"/>
          </a:p>
        </p:txBody>
      </p:sp>
    </p:spTree>
    <p:extLst>
      <p:ext uri="{BB962C8B-B14F-4D97-AF65-F5344CB8AC3E}">
        <p14:creationId xmlns:p14="http://schemas.microsoft.com/office/powerpoint/2010/main" val="1343305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sure</a:t>
            </a:r>
            <a:r>
              <a:rPr lang="en-US" baseline="0" dirty="0"/>
              <a:t> many of you are familiar with this core concept of person-centered practice, but when we think about PASRR inclusion of person-centered principles from the beginning it’s good to revisit this as it is fundamental to assessors and evaluators ensuring a person-centered approach in their PASRR roles.</a:t>
            </a:r>
          </a:p>
          <a:p>
            <a:endParaRPr lang="en-US" baseline="0" dirty="0"/>
          </a:p>
          <a:p>
            <a:r>
              <a:rPr lang="en-US" baseline="0" dirty="0"/>
              <a:t>It’s about two notions – what is important to the person and what is important for the person. </a:t>
            </a:r>
          </a:p>
          <a:p>
            <a:endParaRPr lang="en-US" baseline="0" dirty="0"/>
          </a:p>
          <a:p>
            <a:r>
              <a:rPr lang="en-US" baseline="0" dirty="0"/>
              <a:t>Important to – those aspects of life that bring us joy and make use feel secure and purposeful.  </a:t>
            </a:r>
          </a:p>
          <a:p>
            <a:r>
              <a:rPr lang="en-US" baseline="0" dirty="0"/>
              <a:t>The things that are generally important to someone – the people in their lives, having special places to go, relying on routine, being in charge of our lives.  </a:t>
            </a:r>
          </a:p>
          <a:p>
            <a:r>
              <a:rPr lang="en-US" baseline="0" dirty="0"/>
              <a:t>Important to is what matters most to the person – how they define what it means to have quality of life.  </a:t>
            </a:r>
          </a:p>
          <a:p>
            <a:r>
              <a:rPr lang="en-US" baseline="0" dirty="0"/>
              <a:t>For me, it’s my family, my hobbies of reading and needlework, my work, and spending time at the beach.</a:t>
            </a:r>
          </a:p>
          <a:p>
            <a:r>
              <a:rPr lang="en-US" baseline="0" dirty="0"/>
              <a:t>For my friend Katherine, it’s her large family of 7 siblings and her oodles of nieces and nephews, her boyfriend Eric,  visiting with people in the neighborhood, and having a career as a disability advocate.</a:t>
            </a:r>
          </a:p>
          <a:p>
            <a:r>
              <a:rPr lang="en-US" baseline="0" dirty="0"/>
              <a:t>Important for are those things that keep us safe and living well.  </a:t>
            </a:r>
          </a:p>
          <a:p>
            <a:r>
              <a:rPr lang="en-US" baseline="0" dirty="0"/>
              <a:t>Sometimes, things that aren’t much fun like diet and exercise, getting treatment for an illness or condition, but also essential things like a safe place to live and being valued and treated with respect.</a:t>
            </a:r>
          </a:p>
          <a:p>
            <a:r>
              <a:rPr lang="en-US" baseline="0" dirty="0"/>
              <a:t>In my life, I have to work hard at maintaining a healthy exercise routine, but also volunteering in my community for education related issues.</a:t>
            </a:r>
          </a:p>
          <a:p>
            <a:r>
              <a:rPr lang="en-US" baseline="0" dirty="0"/>
              <a:t>Kate has to make good choices about her diet, take her daily medications, and contribute to her faith-community.</a:t>
            </a:r>
          </a:p>
          <a:p>
            <a:r>
              <a:rPr lang="en-US" baseline="0" dirty="0"/>
              <a:t>The important to and important for me and Kate aren’t that different. She might have a disability, but her idea of a good life is very similar to mine.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a:t>This holds true when viewed through a PASRR lens – Important To are those things that are significant to a person in their community life; Important For becomes essential for the person while in the NF to support a smooth transition back home to the community.</a:t>
            </a:r>
          </a:p>
          <a:p>
            <a:endParaRPr lang="en-US"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26</a:t>
            </a:fld>
            <a:endParaRPr lang="en-US" altLang="en-US"/>
          </a:p>
        </p:txBody>
      </p:sp>
    </p:spTree>
    <p:extLst>
      <p:ext uri="{BB962C8B-B14F-4D97-AF65-F5344CB8AC3E}">
        <p14:creationId xmlns:p14="http://schemas.microsoft.com/office/powerpoint/2010/main" val="2426826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go through some key touch points that present</a:t>
            </a:r>
            <a:r>
              <a:rPr lang="en-US" baseline="0" dirty="0"/>
              <a:t> the best opportunities for a person-centered approach, there a few things to keep in mind that could derail the efforts of assessors and evaluators to ensure the PASRR places the person at the center of the process.</a:t>
            </a:r>
          </a:p>
          <a:p>
            <a:endParaRPr lang="en-US" baseline="0" dirty="0"/>
          </a:p>
          <a:p>
            <a:r>
              <a:rPr lang="en-US" baseline="0" dirty="0"/>
              <a:t>Timelines: Yes, PASRR has timeline expectations for completing screenings and evaluations but compliance with those are based on an annual statewide average within a 7-9 day range.  Relax – take the time to maintain your person-centered perspective.</a:t>
            </a:r>
          </a:p>
          <a:p>
            <a:endParaRPr lang="en-US" baseline="0" dirty="0"/>
          </a:p>
          <a:p>
            <a:r>
              <a:rPr lang="en-US" baseline="0" dirty="0"/>
              <a:t>Contractor efficiencies – yes, government business agreements call for contractors being streamlined and efficient – often tied to those timelines. Efficiency isn’t a bad thing, but not at the expense of person-centeredness.</a:t>
            </a:r>
          </a:p>
          <a:p>
            <a:endParaRPr lang="en-US" baseline="0" dirty="0"/>
          </a:p>
          <a:p>
            <a:r>
              <a:rPr lang="en-US" baseline="0" dirty="0"/>
              <a:t>Telehealth – The pandemic has made us all technology aficionados, but using remote modes of communication for assessments and evaluations do pose challenges to the overall process and especially maintaining a person-centered focused. However, you’ll see that of the things we’ll talk about in the coming slides make it easy to connect with the person even if not in person.</a:t>
            </a:r>
          </a:p>
          <a:p>
            <a:endParaRPr lang="en-US" baseline="0" dirty="0"/>
          </a:p>
          <a:p>
            <a:r>
              <a:rPr lang="en-US" baseline="0" dirty="0"/>
              <a:t>Multiple hats – I haven’t heard a person in the past several years say they have it easy at work and don’t have enough to do!  We all these days wear multiple hats in our daily work.  For staff that are assessors or evaluators who have other responsibilities (and sometimes ‘other duties as required’), working to ‘be present’ when fulfilling your assessor or evaluator role with help you say grounded in your person-centeredness. </a:t>
            </a:r>
          </a:p>
          <a:p>
            <a:endParaRPr lang="en-US" baseline="0" dirty="0"/>
          </a:p>
          <a:p>
            <a:r>
              <a:rPr lang="en-US" baseline="0" dirty="0"/>
              <a:t>Being mindful of  – hyper-vigilant, if you will – these risk factors so you can help mitigate any one of these issues having a negative impact on assessors or evaluators maintaining a person-centered approach.</a:t>
            </a:r>
            <a:endParaRPr lang="en-US"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27</a:t>
            </a:fld>
            <a:endParaRPr lang="en-US" altLang="en-US"/>
          </a:p>
        </p:txBody>
      </p:sp>
    </p:spTree>
    <p:extLst>
      <p:ext uri="{BB962C8B-B14F-4D97-AF65-F5344CB8AC3E}">
        <p14:creationId xmlns:p14="http://schemas.microsoft.com/office/powerpoint/2010/main" val="447214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the core concept of</a:t>
            </a:r>
            <a:r>
              <a:rPr lang="en-US" baseline="0" dirty="0"/>
              <a:t> ‘important to and important for’ in mind, we looked at this topic of assessors and evaluators embracing person-centered practices in these four key areas – </a:t>
            </a:r>
          </a:p>
          <a:p>
            <a:endParaRPr lang="en-US" baseline="0" dirty="0"/>
          </a:p>
          <a:p>
            <a:r>
              <a:rPr lang="en-US" baseline="0" dirty="0"/>
              <a:t>[Read List]</a:t>
            </a:r>
          </a:p>
          <a:p>
            <a:endParaRPr lang="en-US" baseline="0" dirty="0"/>
          </a:p>
          <a:p>
            <a:r>
              <a:rPr lang="en-US" baseline="0" dirty="0"/>
              <a:t>Let’s look under the hood at each one.</a:t>
            </a:r>
            <a:endParaRPr lang="en-US"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28</a:t>
            </a:fld>
            <a:endParaRPr lang="en-US" altLang="en-US"/>
          </a:p>
        </p:txBody>
      </p:sp>
    </p:spTree>
    <p:extLst>
      <p:ext uri="{BB962C8B-B14F-4D97-AF65-F5344CB8AC3E}">
        <p14:creationId xmlns:p14="http://schemas.microsoft.com/office/powerpoint/2010/main" val="156045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at every stage</a:t>
            </a:r>
            <a:r>
              <a:rPr lang="en-GB" baseline="0" dirty="0"/>
              <a:t> of the PASRR process, regardless of assessor or evaluator role. If we don’t establish a sense of trust and comfort when engaging with individuals through PASRR then it definitely won’t be person-</a:t>
            </a:r>
            <a:r>
              <a:rPr lang="en-GB" baseline="0" dirty="0" err="1"/>
              <a:t>centered</a:t>
            </a:r>
            <a:r>
              <a:rPr lang="en-GB" baseline="0" dirty="0"/>
              <a:t>.</a:t>
            </a:r>
          </a:p>
          <a:p>
            <a:endParaRPr lang="en-GB" baseline="0" dirty="0"/>
          </a:p>
          <a:p>
            <a:r>
              <a:rPr lang="en-GB" baseline="0" dirty="0"/>
              <a:t>Whether an assessor or an evaluator, these are key tips and principles for setting the stage with the person and keeping them engage because there’s an established rapport.</a:t>
            </a:r>
          </a:p>
          <a:p>
            <a:endParaRPr lang="en-GB" dirty="0"/>
          </a:p>
          <a:p>
            <a:r>
              <a:rPr lang="en-GB" dirty="0"/>
              <a:t>“You had me at hello” – start off</a:t>
            </a:r>
            <a:r>
              <a:rPr lang="en-GB" baseline="0" dirty="0"/>
              <a:t> on the right foot by smiling, being positive, and envisioning the person in their best life/situation (because they are likely involved in PASRR because something has happened in life). You may even want or need to provide some additional, initial reassurance </a:t>
            </a:r>
            <a:r>
              <a:rPr lang="en-GB" b="0" baseline="0" dirty="0">
                <a:solidFill>
                  <a:srgbClr val="00B050"/>
                </a:solidFill>
              </a:rPr>
              <a:t>by being mindful and respectful of cultural norms</a:t>
            </a:r>
            <a:r>
              <a:rPr lang="en-GB" b="0" baseline="0" dirty="0"/>
              <a:t>.</a:t>
            </a:r>
            <a:endParaRPr lang="en-GB" b="0" dirty="0"/>
          </a:p>
          <a:p>
            <a:endParaRPr lang="en-GB" dirty="0"/>
          </a:p>
          <a:p>
            <a:r>
              <a:rPr lang="en-GB" dirty="0"/>
              <a:t>Make</a:t>
            </a:r>
            <a:r>
              <a:rPr lang="en-GB" baseline="0" dirty="0"/>
              <a:t> sure the screening or evaluation environment – even remote – is comfortable and relaxing.  Again, smile and be aware of your own level of feelings and attitude – breathe and keep calm.</a:t>
            </a:r>
          </a:p>
          <a:p>
            <a:endParaRPr lang="en-GB" baseline="0" dirty="0"/>
          </a:p>
          <a:p>
            <a:r>
              <a:rPr lang="en-GB" baseline="0" dirty="0"/>
              <a:t>As we discussed a few minutes ago, be mindful of the vibe you are giving. Set aside those busy things crowding your mind and be present for the person in the moment.</a:t>
            </a:r>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29</a:t>
            </a:fld>
            <a:endParaRPr lang="en-US" altLang="en-US"/>
          </a:p>
        </p:txBody>
      </p:sp>
    </p:spTree>
    <p:extLst>
      <p:ext uri="{BB962C8B-B14F-4D97-AF65-F5344CB8AC3E}">
        <p14:creationId xmlns:p14="http://schemas.microsoft.com/office/powerpoint/2010/main" val="1092154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Communicate</a:t>
            </a:r>
            <a:r>
              <a:rPr lang="en-GB" baseline="0" dirty="0"/>
              <a:t>, communicate, communicate – directly and non-verbally. Take time to listen and be attuned to your own speaking tone and cadence. Focus on the positive for the person – help them see and talk about the good things. Encourage the person for their small wins and help them see the way to building on those successes.</a:t>
            </a:r>
            <a:endParaRPr lang="en-GB" dirty="0"/>
          </a:p>
          <a:p>
            <a:endParaRPr lang="en-GB" dirty="0"/>
          </a:p>
          <a:p>
            <a:r>
              <a:rPr lang="en-GB" dirty="0"/>
              <a:t>And</a:t>
            </a:r>
            <a:r>
              <a:rPr lang="en-GB" baseline="0" dirty="0"/>
              <a:t> don’t forget, humour is a great ice-breaker and rapport building tool – one you can use at each of these three stages.</a:t>
            </a:r>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30</a:t>
            </a:fld>
            <a:endParaRPr lang="en-US" altLang="en-US"/>
          </a:p>
        </p:txBody>
      </p:sp>
    </p:spTree>
    <p:extLst>
      <p:ext uri="{BB962C8B-B14F-4D97-AF65-F5344CB8AC3E}">
        <p14:creationId xmlns:p14="http://schemas.microsoft.com/office/powerpoint/2010/main" val="321303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 with most of our webinars, we need to start with a review of the three primary purposes of PASRR.</a:t>
            </a:r>
          </a:p>
          <a:p>
            <a:endParaRPr lang="en-US" dirty="0"/>
          </a:p>
          <a:p>
            <a:r>
              <a:rPr lang="en-US" dirty="0"/>
              <a:t>In subsequent slides we will only be using the MI and ID abbreviations as the criteria for a related condition refers to </a:t>
            </a:r>
            <a:r>
              <a:rPr lang="en-US" sz="1200" b="0" i="0" u="none" strike="noStrike" kern="1200" dirty="0">
                <a:solidFill>
                  <a:schemeClr val="tx1"/>
                </a:solidFill>
                <a:effectLst/>
                <a:latin typeface="+mn-lt"/>
                <a:ea typeface="MS PGothic" pitchFamily="34" charset="-128"/>
                <a:cs typeface="ＭＳ Ｐゴシック" charset="0"/>
              </a:rPr>
              <a:t>any other condition, other than mental illness, found to be closely related to Intellectual Disability because this condition results in impairment of general intellectual functioning or adaptive behavior that requires treatment or services similar to those required for these persons with an intellectual disability.</a:t>
            </a:r>
            <a:endParaRPr lang="en-US"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4</a:t>
            </a:fld>
            <a:endParaRPr lang="en-US" altLang="en-US"/>
          </a:p>
        </p:txBody>
      </p:sp>
    </p:spTree>
    <p:extLst>
      <p:ext uri="{BB962C8B-B14F-4D97-AF65-F5344CB8AC3E}">
        <p14:creationId xmlns:p14="http://schemas.microsoft.com/office/powerpoint/2010/main" val="1790935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a:t>
            </a:r>
            <a:r>
              <a:rPr lang="en-US" baseline="0" dirty="0"/>
              <a:t> say it only takes 30 seconds to make a first impression. This is such an important consideration for PASRR assessors for the initial screening because they are the first point of contact for the person’s engagement with PASRR.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Assessors’ rapport building</a:t>
            </a:r>
            <a:r>
              <a:rPr lang="en-GB" baseline="0" dirty="0"/>
              <a:t> hinges on that positive tone and creating that sense of comfort and trust in order to capture the necessary information to determine the suspicion of MI, ID, or RC and gather details to inform the Level II evaluation.</a:t>
            </a:r>
            <a:endParaRPr lang="en-US" dirty="0"/>
          </a:p>
          <a:p>
            <a:endParaRPr lang="en-US" dirty="0"/>
          </a:p>
          <a:p>
            <a:r>
              <a:rPr lang="en-GB" dirty="0"/>
              <a:t>The Level I assessor should not just rely on “known diagnosis” but should “use discretion in reviewing client labels and look beyond diagnostic labels… ◦ Take reasonable measures to assure that diagnoses are accurate</a:t>
            </a:r>
            <a:r>
              <a:rPr lang="en-GB" baseline="0" dirty="0"/>
              <a:t> and remember </a:t>
            </a:r>
            <a:r>
              <a:rPr lang="en-GB" dirty="0"/>
              <a:t>that a mental illness or intellectual disability diagnoses have</a:t>
            </a:r>
            <a:r>
              <a:rPr lang="en-GB" baseline="0" dirty="0"/>
              <a:t> been </a:t>
            </a:r>
            <a:r>
              <a:rPr lang="en-GB" dirty="0"/>
              <a:t>withheld from individuals or their families, and so there could be some sensitivities</a:t>
            </a:r>
            <a:r>
              <a:rPr lang="en-GB" baseline="0" dirty="0"/>
              <a:t> to keep it mind</a:t>
            </a:r>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31</a:t>
            </a:fld>
            <a:endParaRPr lang="en-US" altLang="en-US"/>
          </a:p>
        </p:txBody>
      </p:sp>
    </p:spTree>
    <p:extLst>
      <p:ext uri="{BB962C8B-B14F-4D97-AF65-F5344CB8AC3E}">
        <p14:creationId xmlns:p14="http://schemas.microsoft.com/office/powerpoint/2010/main" val="1316472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Level I assessor established</a:t>
            </a:r>
            <a:r>
              <a:rPr lang="en-US" baseline="0" dirty="0"/>
              <a:t> a positive rapport, the Level II evaluator can build upon it because it creates that positive process for the remainder of the person’s engagement with PASRR.</a:t>
            </a:r>
          </a:p>
          <a:p>
            <a:endParaRPr lang="en-US" baseline="0" dirty="0"/>
          </a:p>
          <a:p>
            <a:r>
              <a:rPr lang="en-US" baseline="0" dirty="0"/>
              <a:t>In completing the Level II to determine appropriateness of the NF placement </a:t>
            </a:r>
            <a:r>
              <a:rPr lang="en-US" b="0" baseline="0" dirty="0"/>
              <a:t>and to recognize and </a:t>
            </a:r>
            <a:r>
              <a:rPr lang="en-US" baseline="0" dirty="0"/>
              <a:t>recommend specialized services, it will be easier for the evaluator to do this by having a good rapport with the person.</a:t>
            </a:r>
          </a:p>
          <a:p>
            <a:endParaRPr lang="en-US" baseline="0" dirty="0"/>
          </a:p>
          <a:p>
            <a:r>
              <a:rPr lang="en-US" baseline="0" dirty="0"/>
              <a:t>They will be sharing very personal details about themselves so there has to be a feeling of trust so the person can be honest about what is happening for them and the supports they may need.</a:t>
            </a:r>
          </a:p>
          <a:p>
            <a:endParaRPr lang="en-US" baseline="0" dirty="0"/>
          </a:p>
          <a:p>
            <a:r>
              <a:rPr lang="en-US" baseline="0" dirty="0"/>
              <a:t>The evaluator is also setting the stage for potential diversion or even quick and proactive transition, so a strengths-based approach can help the person feel good about themselves and the options before them.</a:t>
            </a:r>
            <a:endParaRPr lang="en-US"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32</a:t>
            </a:fld>
            <a:endParaRPr lang="en-US" altLang="en-US"/>
          </a:p>
        </p:txBody>
      </p:sp>
    </p:spTree>
    <p:extLst>
      <p:ext uri="{BB962C8B-B14F-4D97-AF65-F5344CB8AC3E}">
        <p14:creationId xmlns:p14="http://schemas.microsoft.com/office/powerpoint/2010/main" val="577952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S PGothic" pitchFamily="34" charset="-128"/>
                <a:cs typeface="ＭＳ Ｐゴシック" charset="0"/>
              </a:rPr>
              <a:t>Let’s move now to looking at the key element of creating a</a:t>
            </a:r>
            <a:r>
              <a:rPr lang="en-GB" sz="1200" b="0" i="0" kern="1200" baseline="0" dirty="0">
                <a:solidFill>
                  <a:schemeClr val="tx1"/>
                </a:solidFill>
                <a:effectLst/>
                <a:latin typeface="+mn-lt"/>
                <a:ea typeface="MS PGothic" pitchFamily="34" charset="-128"/>
                <a:cs typeface="ＭＳ Ｐゴシック" charset="0"/>
              </a:rPr>
              <a:t> social history.</a:t>
            </a:r>
          </a:p>
          <a:p>
            <a:endParaRPr lang="en-GB" sz="1200" b="0" i="0" kern="1200" baseline="0" dirty="0">
              <a:solidFill>
                <a:schemeClr val="tx1"/>
              </a:solidFill>
              <a:effectLst/>
              <a:latin typeface="+mn-lt"/>
              <a:ea typeface="MS PGothic" pitchFamily="34" charset="-128"/>
              <a:cs typeface="ＭＳ Ｐゴシック" charset="0"/>
            </a:endParaRPr>
          </a:p>
          <a:p>
            <a:r>
              <a:rPr lang="en-GB" sz="1200" b="0" i="0" kern="1200" baseline="0" dirty="0">
                <a:solidFill>
                  <a:schemeClr val="tx1"/>
                </a:solidFill>
                <a:effectLst/>
                <a:latin typeface="+mn-lt"/>
                <a:ea typeface="MS PGothic" pitchFamily="34" charset="-128"/>
                <a:cs typeface="ＭＳ Ｐゴシック" charset="0"/>
              </a:rPr>
              <a:t>What does that mean?</a:t>
            </a:r>
          </a:p>
          <a:p>
            <a:endParaRPr lang="en-GB" sz="1200" b="0" i="0" kern="1200" dirty="0">
              <a:solidFill>
                <a:schemeClr val="tx1"/>
              </a:solidFill>
              <a:effectLst/>
              <a:latin typeface="+mn-lt"/>
              <a:ea typeface="MS PGothic" pitchFamily="34" charset="-128"/>
              <a:cs typeface="ＭＳ Ｐゴシック" charset="0"/>
            </a:endParaRPr>
          </a:p>
          <a:p>
            <a:r>
              <a:rPr lang="en-GB" sz="1200" b="0" i="0" kern="1200" dirty="0">
                <a:solidFill>
                  <a:schemeClr val="tx1"/>
                </a:solidFill>
                <a:effectLst/>
                <a:latin typeface="+mn-lt"/>
                <a:ea typeface="MS PGothic" pitchFamily="34" charset="-128"/>
                <a:cs typeface="ＭＳ Ｐゴシック" charset="0"/>
              </a:rPr>
              <a:t>Wikipedia says it’s a portion of the </a:t>
            </a:r>
            <a:r>
              <a:rPr lang="en-GB" sz="1200" b="0" i="0" u="none" strike="noStrike" kern="1200" dirty="0">
                <a:solidFill>
                  <a:schemeClr val="tx1"/>
                </a:solidFill>
                <a:effectLst/>
                <a:latin typeface="+mn-lt"/>
                <a:ea typeface="MS PGothic" pitchFamily="34" charset="-128"/>
                <a:cs typeface="ＭＳ Ｐゴシック" charset="0"/>
              </a:rPr>
              <a:t>medical</a:t>
            </a:r>
            <a:r>
              <a:rPr lang="en-GB" sz="1200" b="0" i="0" u="none" strike="noStrike" kern="1200" baseline="0" dirty="0">
                <a:solidFill>
                  <a:schemeClr val="tx1"/>
                </a:solidFill>
                <a:effectLst/>
                <a:latin typeface="+mn-lt"/>
                <a:ea typeface="MS PGothic" pitchFamily="34" charset="-128"/>
                <a:cs typeface="ＭＳ Ｐゴシック" charset="0"/>
              </a:rPr>
              <a:t> history </a:t>
            </a:r>
            <a:r>
              <a:rPr lang="en-GB" sz="1200" b="0" i="0" kern="1200" dirty="0">
                <a:solidFill>
                  <a:schemeClr val="tx1"/>
                </a:solidFill>
                <a:effectLst/>
                <a:latin typeface="+mn-lt"/>
                <a:ea typeface="MS PGothic" pitchFamily="34" charset="-128"/>
                <a:cs typeface="ＭＳ Ｐゴシック" charset="0"/>
              </a:rPr>
              <a:t>addressing familial, occupational, and recreational aspects of the patient's personal life that have the potential to be clinically significant.</a:t>
            </a:r>
          </a:p>
          <a:p>
            <a:endParaRPr lang="en-GB" sz="1200" b="0" i="0" kern="1200" dirty="0">
              <a:solidFill>
                <a:schemeClr val="tx1"/>
              </a:solidFill>
              <a:effectLst/>
              <a:latin typeface="+mn-lt"/>
              <a:ea typeface="MS PGothic" pitchFamily="34" charset="-128"/>
              <a:cs typeface="ＭＳ Ｐゴシック" charset="0"/>
            </a:endParaRPr>
          </a:p>
          <a:p>
            <a:r>
              <a:rPr lang="en-GB" sz="1200" b="0" i="0" kern="1200" dirty="0">
                <a:solidFill>
                  <a:schemeClr val="tx1"/>
                </a:solidFill>
                <a:effectLst/>
                <a:latin typeface="+mn-lt"/>
                <a:ea typeface="MS PGothic" pitchFamily="34" charset="-128"/>
                <a:cs typeface="ＭＳ Ｐゴシック" charset="0"/>
              </a:rPr>
              <a:t>There’s a large</a:t>
            </a:r>
            <a:r>
              <a:rPr lang="en-GB" sz="1200" b="0" i="0" kern="1200" baseline="0" dirty="0">
                <a:solidFill>
                  <a:schemeClr val="tx1"/>
                </a:solidFill>
                <a:effectLst/>
                <a:latin typeface="+mn-lt"/>
                <a:ea typeface="MS PGothic" pitchFamily="34" charset="-128"/>
                <a:cs typeface="ＭＳ Ｐゴシック" charset="0"/>
              </a:rPr>
              <a:t> body of current work in the healthcare field recognizing that there are many other factors that influence a person’s physical health beyond just their healthcare.  Things like the environment/neighbourhood/housing, nutrition and food security, education, finances and economic stability, and friends, family and community.</a:t>
            </a:r>
          </a:p>
          <a:p>
            <a:endParaRPr lang="en-GB" sz="1200" b="0" i="0" kern="1200" baseline="0" dirty="0">
              <a:solidFill>
                <a:schemeClr val="tx1"/>
              </a:solidFill>
              <a:effectLst/>
              <a:latin typeface="+mn-lt"/>
              <a:ea typeface="MS PGothic" pitchFamily="34" charset="-128"/>
              <a:cs typeface="ＭＳ Ｐゴシック" charset="0"/>
            </a:endParaRPr>
          </a:p>
          <a:p>
            <a:r>
              <a:rPr lang="en-GB" sz="1200" b="0" i="0" kern="1200" baseline="0" dirty="0">
                <a:solidFill>
                  <a:schemeClr val="tx1"/>
                </a:solidFill>
                <a:effectLst/>
                <a:latin typeface="+mn-lt"/>
                <a:ea typeface="MS PGothic" pitchFamily="34" charset="-128"/>
                <a:cs typeface="ＭＳ Ｐゴシック" charset="0"/>
              </a:rPr>
              <a:t>What it boils down to is seeing the person first and their disability as only a part of who they are.</a:t>
            </a:r>
            <a:endParaRPr lang="en-US"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33</a:t>
            </a:fld>
            <a:endParaRPr lang="en-US" altLang="en-US"/>
          </a:p>
        </p:txBody>
      </p:sp>
    </p:spTree>
    <p:extLst>
      <p:ext uri="{BB962C8B-B14F-4D97-AF65-F5344CB8AC3E}">
        <p14:creationId xmlns:p14="http://schemas.microsoft.com/office/powerpoint/2010/main" val="1890747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recently listened to a presentation about community supports for people with I/DD and it included discussion</a:t>
            </a:r>
            <a:r>
              <a:rPr lang="en-US" baseline="0" dirty="0"/>
              <a:t> of the social determinants of health. </a:t>
            </a:r>
          </a:p>
          <a:p>
            <a:r>
              <a:rPr lang="en-US" baseline="0" dirty="0"/>
              <a:t>This graphic directly relates to our conversation today because it represents the factors that influence a person’s overall health.</a:t>
            </a:r>
          </a:p>
          <a:p>
            <a:r>
              <a:rPr lang="en-US" baseline="0" dirty="0"/>
              <a:t>The social determinants of health are: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Health and healthcare</a:t>
            </a:r>
          </a:p>
          <a:p>
            <a:pPr marL="171450" indent="-171450">
              <a:buFont typeface="Arial" panose="020B0604020202020204" pitchFamily="34" charset="0"/>
              <a:buChar char="•"/>
            </a:pPr>
            <a:r>
              <a:rPr lang="en-US" baseline="0" dirty="0"/>
              <a:t>Neighborhood and environment</a:t>
            </a:r>
          </a:p>
          <a:p>
            <a:pPr marL="171450" indent="-171450">
              <a:buFont typeface="Arial" panose="020B0604020202020204" pitchFamily="34" charset="0"/>
              <a:buChar char="•"/>
            </a:pPr>
            <a:r>
              <a:rPr lang="en-US" baseline="0" dirty="0"/>
              <a:t>Social and community context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Economic stability</a:t>
            </a:r>
          </a:p>
          <a:p>
            <a:pPr marL="171450" indent="-171450">
              <a:buFont typeface="Arial" panose="020B0604020202020204" pitchFamily="34" charset="0"/>
              <a:buChar char="•"/>
            </a:pPr>
            <a:r>
              <a:rPr lang="en-US" baseline="0" dirty="0"/>
              <a:t>Education</a:t>
            </a:r>
          </a:p>
          <a:p>
            <a:r>
              <a:rPr lang="en-US" baseline="0" dirty="0"/>
              <a:t>Some studies have shown that only 20% of a person’s overall well being is about the actual healthcare they receive.</a:t>
            </a:r>
          </a:p>
          <a:p>
            <a:r>
              <a:rPr lang="en-US" baseline="0" dirty="0"/>
              <a:t>The remaining 80% are the other factors that comprise that social history – all of the socioeconomic factors, the person’s physical environment and their behaviors and choices that impact their health. </a:t>
            </a:r>
          </a:p>
          <a:p>
            <a:r>
              <a:rPr lang="en-US" baseline="0" dirty="0"/>
              <a:t>Especially critical for the Medicaid population are housing and food security. </a:t>
            </a:r>
          </a:p>
          <a:p>
            <a:r>
              <a:rPr lang="en-US" baseline="0" dirty="0"/>
              <a:t>Stability in these two keys areas of the social determinants of health is vital.</a:t>
            </a:r>
          </a:p>
          <a:p>
            <a:endParaRPr lang="en-US" baseline="0" dirty="0"/>
          </a:p>
          <a:p>
            <a:r>
              <a:rPr lang="en-US" baseline="0" dirty="0"/>
              <a:t>Those important to factors are much more influential than the important for elements.</a:t>
            </a:r>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34</a:t>
            </a:fld>
            <a:endParaRPr lang="en-US" altLang="en-US"/>
          </a:p>
        </p:txBody>
      </p:sp>
    </p:spTree>
    <p:extLst>
      <p:ext uri="{BB962C8B-B14F-4D97-AF65-F5344CB8AC3E}">
        <p14:creationId xmlns:p14="http://schemas.microsoft.com/office/powerpoint/2010/main" val="2242757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GB" sz="1200" b="0" i="0" u="none" strike="noStrike" kern="1200" baseline="0" dirty="0">
                <a:solidFill>
                  <a:schemeClr val="tx1"/>
                </a:solidFill>
                <a:latin typeface="+mn-lt"/>
                <a:ea typeface="MS PGothic" pitchFamily="34" charset="-128"/>
                <a:cs typeface="ＭＳ Ｐゴシック" charset="0"/>
              </a:rPr>
              <a:t>When we talk about a social history for PASRR, we are talking about celebrating and appreciating where the person has been as a basis for a plan for their future .</a:t>
            </a:r>
          </a:p>
          <a:p>
            <a:endParaRPr lang="en-GB" sz="1200" b="0" i="0" u="none" strike="noStrike" kern="1200" baseline="0" dirty="0">
              <a:solidFill>
                <a:schemeClr val="tx1"/>
              </a:solidFill>
              <a:latin typeface="+mn-lt"/>
              <a:ea typeface="MS PGothic" pitchFamily="34" charset="-128"/>
              <a:cs typeface="ＭＳ Ｐゴシック" charset="0"/>
            </a:endParaRPr>
          </a:p>
          <a:p>
            <a:r>
              <a:rPr lang="en-GB" sz="1200" b="0" i="0" u="none" strike="noStrike" kern="1200" baseline="0" dirty="0">
                <a:solidFill>
                  <a:schemeClr val="tx1"/>
                </a:solidFill>
                <a:latin typeface="+mn-lt"/>
                <a:ea typeface="MS PGothic" pitchFamily="34" charset="-128"/>
                <a:cs typeface="ＭＳ Ｐゴシック" charset="0"/>
              </a:rPr>
              <a:t>A person-</a:t>
            </a:r>
            <a:r>
              <a:rPr lang="en-GB" sz="1200" b="0" i="0" u="none" strike="noStrike" kern="1200" baseline="0" dirty="0" err="1">
                <a:solidFill>
                  <a:schemeClr val="tx1"/>
                </a:solidFill>
                <a:latin typeface="+mn-lt"/>
                <a:ea typeface="MS PGothic" pitchFamily="34" charset="-128"/>
                <a:cs typeface="ＭＳ Ｐゴシック" charset="0"/>
              </a:rPr>
              <a:t>centered</a:t>
            </a:r>
            <a:r>
              <a:rPr lang="en-GB" sz="1200" b="0" i="0" u="none" strike="noStrike" kern="1200" baseline="0" dirty="0">
                <a:solidFill>
                  <a:schemeClr val="tx1"/>
                </a:solidFill>
                <a:latin typeface="+mn-lt"/>
                <a:ea typeface="MS PGothic" pitchFamily="34" charset="-128"/>
                <a:cs typeface="ＭＳ Ｐゴシック" charset="0"/>
              </a:rPr>
              <a:t> social history incorporates the person‘s family history and work experience, as well as informal and formal relationships and resources from those connection networks that are available to support the person or need to be developed.</a:t>
            </a:r>
          </a:p>
          <a:p>
            <a:endParaRPr lang="en-GB" sz="1200" b="0" i="0" u="none" strike="noStrike" kern="1200" baseline="0" dirty="0">
              <a:solidFill>
                <a:schemeClr val="tx1"/>
              </a:solidFill>
              <a:latin typeface="+mn-lt"/>
              <a:ea typeface="MS PGothic" pitchFamily="34" charset="-128"/>
              <a:cs typeface="ＭＳ Ｐゴシック" charset="0"/>
            </a:endParaRPr>
          </a:p>
          <a:p>
            <a:r>
              <a:rPr lang="en-GB" sz="1200" b="0" i="0" u="none" strike="noStrike" kern="1200" baseline="0" dirty="0">
                <a:solidFill>
                  <a:schemeClr val="tx1"/>
                </a:solidFill>
                <a:latin typeface="+mn-lt"/>
                <a:ea typeface="MS PGothic" pitchFamily="34" charset="-128"/>
                <a:cs typeface="ＭＳ Ｐゴシック" charset="0"/>
              </a:rPr>
              <a:t>A person-</a:t>
            </a:r>
            <a:r>
              <a:rPr lang="en-GB" sz="1200" b="0" i="0" u="none" strike="noStrike" kern="1200" baseline="0" dirty="0" err="1">
                <a:solidFill>
                  <a:schemeClr val="tx1"/>
                </a:solidFill>
                <a:latin typeface="+mn-lt"/>
                <a:ea typeface="MS PGothic" pitchFamily="34" charset="-128"/>
                <a:cs typeface="ＭＳ Ｐゴシック" charset="0"/>
              </a:rPr>
              <a:t>centered</a:t>
            </a:r>
            <a:r>
              <a:rPr lang="en-GB" sz="1200" b="0" i="0" u="none" strike="noStrike" kern="1200" baseline="0" dirty="0">
                <a:solidFill>
                  <a:schemeClr val="tx1"/>
                </a:solidFill>
                <a:latin typeface="+mn-lt"/>
                <a:ea typeface="MS PGothic" pitchFamily="34" charset="-128"/>
                <a:cs typeface="ＭＳ Ｐゴシック" charset="0"/>
              </a:rPr>
              <a:t> approach cannot forget uncovering and noting the person’s positive traits, skills and strengths. Here, you can focus on the important ‘to’ and ‘ for’ – from what makes the person happy to what help or support the individual needs to stay healthy, safe, and well.</a:t>
            </a:r>
          </a:p>
          <a:p>
            <a:endParaRPr lang="en-GB" sz="1200" b="0" i="0" u="none" strike="noStrike" kern="1200" baseline="0" dirty="0">
              <a:solidFill>
                <a:schemeClr val="tx1"/>
              </a:solidFill>
              <a:latin typeface="+mn-lt"/>
              <a:ea typeface="MS PGothic" pitchFamily="34" charset="-128"/>
              <a:cs typeface="ＭＳ Ｐゴシック" charset="0"/>
            </a:endParaRPr>
          </a:p>
          <a:p>
            <a:r>
              <a:rPr lang="en-GB" sz="1200" b="0" i="0" u="none" strike="noStrike" kern="1200" baseline="0" dirty="0">
                <a:solidFill>
                  <a:schemeClr val="tx1"/>
                </a:solidFill>
                <a:latin typeface="+mn-lt"/>
                <a:ea typeface="MS PGothic" pitchFamily="34" charset="-128"/>
                <a:cs typeface="ＭＳ Ｐゴシック" charset="0"/>
              </a:rPr>
              <a:t>When thinking about the individualized needs, focus on the levels and types of supports needed so the person can be as successful as possible no matter the environment.  It’s </a:t>
            </a:r>
            <a:r>
              <a:rPr lang="en-GB" sz="1200" b="0" i="1" u="none" strike="noStrike" kern="1200" baseline="0" dirty="0">
                <a:solidFill>
                  <a:schemeClr val="tx1"/>
                </a:solidFill>
                <a:latin typeface="+mn-lt"/>
                <a:ea typeface="MS PGothic" pitchFamily="34" charset="-128"/>
                <a:cs typeface="ＭＳ Ｐゴシック" charset="0"/>
              </a:rPr>
              <a:t>both </a:t>
            </a:r>
            <a:r>
              <a:rPr lang="en-GB" sz="1200" b="0" i="0" u="none" strike="noStrike" kern="1200" baseline="0" dirty="0">
                <a:solidFill>
                  <a:schemeClr val="tx1"/>
                </a:solidFill>
                <a:latin typeface="+mn-lt"/>
                <a:ea typeface="MS PGothic" pitchFamily="34" charset="-128"/>
                <a:cs typeface="ＭＳ Ｐゴシック" charset="0"/>
              </a:rPr>
              <a:t>QOL needs and individualized disability-specific needs.</a:t>
            </a:r>
          </a:p>
          <a:p>
            <a:endParaRPr lang="en-GB" sz="1200" b="0" i="0" u="none" strike="noStrike" kern="1200" baseline="0" dirty="0">
              <a:solidFill>
                <a:schemeClr val="tx1"/>
              </a:solidFill>
              <a:latin typeface="+mn-lt"/>
              <a:ea typeface="MS PGothic" pitchFamily="34" charset="-128"/>
              <a:cs typeface="ＭＳ Ｐゴシック" charset="0"/>
            </a:endParaRPr>
          </a:p>
          <a:p>
            <a:endParaRPr lang="en-US" sz="1200" b="0" i="0" u="none" strike="noStrike" kern="1200" baseline="0" dirty="0">
              <a:solidFill>
                <a:schemeClr val="tx1"/>
              </a:solidFill>
              <a:latin typeface="+mn-lt"/>
              <a:ea typeface="MS PGothic" pitchFamily="34" charset="-128"/>
              <a:cs typeface="ＭＳ Ｐゴシック" charset="0"/>
            </a:endParaRPr>
          </a:p>
          <a:p>
            <a:endParaRPr lang="en-US" i="0"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35</a:t>
            </a:fld>
            <a:endParaRPr lang="en-US" altLang="en-US"/>
          </a:p>
        </p:txBody>
      </p:sp>
    </p:spTree>
    <p:extLst>
      <p:ext uri="{BB962C8B-B14F-4D97-AF65-F5344CB8AC3E}">
        <p14:creationId xmlns:p14="http://schemas.microsoft.com/office/powerpoint/2010/main" val="953407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a social history as part</a:t>
            </a:r>
            <a:r>
              <a:rPr lang="en-US" baseline="0" dirty="0"/>
              <a:t> of the P</a:t>
            </a:r>
            <a:r>
              <a:rPr lang="en-US" dirty="0"/>
              <a:t>ASRR process calls for looking beyond the disability, as</a:t>
            </a:r>
            <a:r>
              <a:rPr lang="en-US" baseline="0" dirty="0"/>
              <a:t> we’ve been discussing.</a:t>
            </a:r>
            <a:endParaRPr lang="en-US" dirty="0"/>
          </a:p>
          <a:p>
            <a:r>
              <a:rPr lang="en-US" dirty="0"/>
              <a:t>That includes understanding a person’s cultural</a:t>
            </a:r>
            <a:r>
              <a:rPr lang="en-US" baseline="0" dirty="0"/>
              <a:t> background, as well.</a:t>
            </a:r>
          </a:p>
          <a:p>
            <a:r>
              <a:rPr lang="en-US" baseline="0" dirty="0"/>
              <a:t>If we think about the emphasis today on cultural and linguistic humility, again PASRR was way ahead of its time in promoting the need for the Level I and Level II processes to be considerate of and adapt the culture, language, ethnic origin, and communication methods of the person.</a:t>
            </a:r>
            <a:endParaRPr lang="en-US" dirty="0"/>
          </a:p>
          <a:p>
            <a:r>
              <a:rPr lang="en-US" dirty="0"/>
              <a:t>And in som</a:t>
            </a:r>
            <a:r>
              <a:rPr lang="en-US" baseline="0" dirty="0"/>
              <a:t>e ways, PASRR called for person-centeredness before person-centered practices were part of the fabric of our service system.  Regardless of what stage of the PASRR process, the individual should be involved, as well as family and our legal representatives, as appropriate.</a:t>
            </a:r>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36</a:t>
            </a:fld>
            <a:endParaRPr lang="en-US" altLang="en-US"/>
          </a:p>
        </p:txBody>
      </p:sp>
    </p:spTree>
    <p:extLst>
      <p:ext uri="{BB962C8B-B14F-4D97-AF65-F5344CB8AC3E}">
        <p14:creationId xmlns:p14="http://schemas.microsoft.com/office/powerpoint/2010/main" val="2400943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a:t>
            </a:r>
            <a:r>
              <a:rPr lang="en-US" baseline="0" dirty="0"/>
              <a:t> Level I assessors and Level II evaluators have different roles in the PASRR process, the approach to creating a social history at both stages is the same.</a:t>
            </a:r>
          </a:p>
          <a:p>
            <a:endParaRPr lang="en-US" baseline="0" dirty="0"/>
          </a:p>
          <a:p>
            <a:r>
              <a:rPr lang="en-US" baseline="0" dirty="0"/>
              <a:t>These are principles already mentioned today</a:t>
            </a:r>
          </a:p>
          <a:p>
            <a:pPr marL="171450" indent="-171450">
              <a:buFont typeface="Arial" panose="020B0604020202020204" pitchFamily="34" charset="0"/>
              <a:buChar char="•"/>
            </a:pPr>
            <a:r>
              <a:rPr lang="en-US" baseline="0" dirty="0"/>
              <a:t>Seeing the person and not the disability.</a:t>
            </a:r>
          </a:p>
          <a:p>
            <a:pPr marL="171450" indent="-171450">
              <a:buFont typeface="Arial" panose="020B0604020202020204" pitchFamily="34" charset="0"/>
              <a:buChar char="•"/>
            </a:pPr>
            <a:r>
              <a:rPr lang="en-US" baseline="0" dirty="0"/>
              <a:t>Looking for potential and at all life domains, understand the social </a:t>
            </a:r>
            <a:r>
              <a:rPr lang="en-US" b="0" baseline="0" dirty="0"/>
              <a:t>history as well as where there may be gaps, such as the death of a close family member or loss of a job.</a:t>
            </a:r>
          </a:p>
          <a:p>
            <a:pPr marL="171450" indent="-171450">
              <a:buFont typeface="Arial" panose="020B0604020202020204" pitchFamily="34" charset="0"/>
              <a:buChar char="•"/>
            </a:pPr>
            <a:r>
              <a:rPr lang="en-US" b="0" baseline="0" dirty="0"/>
              <a:t>Communicating in a way that the person understands and in a person-centric way without using alphabet soup or practitioner type terminology.  </a:t>
            </a:r>
          </a:p>
          <a:p>
            <a:pPr marL="171450" indent="-171450">
              <a:buFont typeface="Arial" panose="020B0604020202020204" pitchFamily="34" charset="0"/>
              <a:buChar char="•"/>
            </a:pPr>
            <a:r>
              <a:rPr lang="en-US" baseline="0" dirty="0"/>
              <a:t>Build up the individual through appreciation of their dreams, their perception of self, and their personality and identity. </a:t>
            </a:r>
          </a:p>
          <a:p>
            <a:pPr marL="171450" indent="-171450">
              <a:buFont typeface="Arial" panose="020B0604020202020204" pitchFamily="34" charset="0"/>
              <a:buChar char="•"/>
            </a:pPr>
            <a:r>
              <a:rPr lang="en-US" baseline="0" dirty="0"/>
              <a:t>Maximize the person’s opportunity for choice and control, let them take the lead, and remember they know themselves best in both what they require and want.</a:t>
            </a:r>
            <a:endParaRPr lang="en-US"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37</a:t>
            </a:fld>
            <a:endParaRPr lang="en-US" altLang="en-US"/>
          </a:p>
        </p:txBody>
      </p:sp>
    </p:spTree>
    <p:extLst>
      <p:ext uri="{BB962C8B-B14F-4D97-AF65-F5344CB8AC3E}">
        <p14:creationId xmlns:p14="http://schemas.microsoft.com/office/powerpoint/2010/main" val="2397045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easy to</a:t>
            </a:r>
            <a:r>
              <a:rPr lang="en-US" baseline="0" dirty="0"/>
              <a:t> develop a person’s social history – remember those risk factors we talked about earlier?</a:t>
            </a:r>
          </a:p>
          <a:p>
            <a:r>
              <a:rPr lang="en-US" dirty="0"/>
              <a:t>But for every challenge, there’s an opportunity.</a:t>
            </a:r>
          </a:p>
          <a:p>
            <a:r>
              <a:rPr lang="en-US" dirty="0"/>
              <a:t>Meet the person where they are in</a:t>
            </a:r>
            <a:r>
              <a:rPr lang="en-US" baseline="0" dirty="0"/>
              <a:t> their functioning level and don’t let the disability or medical condition from the person’s engagement.</a:t>
            </a:r>
          </a:p>
          <a:p>
            <a:r>
              <a:rPr lang="en-US" baseline="0" dirty="0"/>
              <a:t>You as the assessor or evaluator in the equation should use the resources most readily available to you; don’t be flummoxed by no or limited service or health documentation.</a:t>
            </a:r>
          </a:p>
          <a:p>
            <a:r>
              <a:rPr lang="en-US" baseline="0" dirty="0"/>
              <a:t>Come with a plan – don’t let time be the boss and recognize that you can efficiently get information while being thorough at the same time</a:t>
            </a:r>
          </a:p>
          <a:p>
            <a:r>
              <a:rPr lang="en-US" baseline="0" dirty="0"/>
              <a:t>Often people don’t know what is available to them and it’s already a potentially scary situation. So by being gracious in your approach and giving information to support the person’s choice, you can’t go wrong.</a:t>
            </a:r>
            <a:endParaRPr lang="en-US"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38</a:t>
            </a:fld>
            <a:endParaRPr lang="en-US" altLang="en-US"/>
          </a:p>
        </p:txBody>
      </p:sp>
    </p:spTree>
    <p:extLst>
      <p:ext uri="{BB962C8B-B14F-4D97-AF65-F5344CB8AC3E}">
        <p14:creationId xmlns:p14="http://schemas.microsoft.com/office/powerpoint/2010/main" val="3102561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last</a:t>
            </a:r>
            <a:r>
              <a:rPr lang="en-US" baseline="0" dirty="0"/>
              <a:t> slide on social history – a few best p</a:t>
            </a:r>
            <a:r>
              <a:rPr lang="en-US" dirty="0"/>
              <a:t>ractices</a:t>
            </a:r>
            <a:r>
              <a:rPr lang="en-US" baseline="0" dirty="0"/>
              <a:t> help to frame the person’s story.</a:t>
            </a:r>
          </a:p>
          <a:p>
            <a:endParaRPr lang="en-US" baseline="0" dirty="0"/>
          </a:p>
          <a:p>
            <a:pPr marL="171450" indent="-171450">
              <a:buFont typeface="Arial" panose="020B0604020202020204" pitchFamily="34" charset="0"/>
              <a:buChar char="•"/>
            </a:pPr>
            <a:r>
              <a:rPr lang="en-US" baseline="0" dirty="0"/>
              <a:t>Make sure you ferret out what got the person to this point and what the reasons are for coming to the PASRR process through a NF application.</a:t>
            </a:r>
          </a:p>
          <a:p>
            <a:pPr marL="171450" indent="-171450">
              <a:buFont typeface="Arial" panose="020B0604020202020204" pitchFamily="34" charset="0"/>
              <a:buChar char="•"/>
            </a:pPr>
            <a:r>
              <a:rPr lang="en-US" baseline="0" dirty="0"/>
              <a:t>Build on what’s already in place – the people and supports most familiar to the person create the strongest foundation.</a:t>
            </a:r>
          </a:p>
          <a:p>
            <a:pPr marL="171450" indent="-171450">
              <a:buFont typeface="Arial" panose="020B0604020202020204" pitchFamily="34" charset="0"/>
              <a:buChar char="•"/>
            </a:pPr>
            <a:r>
              <a:rPr lang="en-US" baseline="0" dirty="0"/>
              <a:t>I always tell myself to park my bias at the door – we all have preconceived notions but you ensure a person-centered frame of mind by firmly committing to the spirit of PASRR and finding creative ways to pull the person into the process.</a:t>
            </a:r>
          </a:p>
          <a:p>
            <a:endParaRPr lang="en-US" baseline="0" dirty="0"/>
          </a:p>
          <a:p>
            <a:r>
              <a:rPr lang="en-US" baseline="0" dirty="0"/>
              <a:t>Assessors and Evaluators are PASRR’s storytellers. They help to ensure that supports and services are crafted to best meet the person’s unique needs which leads to optimal care and ensures wherever the person is placed – diverted to the community or placed in the NF – those providing supports have a ‘heads up’ and know the person and what to expect about their supports.</a:t>
            </a:r>
            <a:endParaRPr lang="en-US"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39</a:t>
            </a:fld>
            <a:endParaRPr lang="en-US" altLang="en-US"/>
          </a:p>
        </p:txBody>
      </p:sp>
    </p:spTree>
    <p:extLst>
      <p:ext uri="{BB962C8B-B14F-4D97-AF65-F5344CB8AC3E}">
        <p14:creationId xmlns:p14="http://schemas.microsoft.com/office/powerpoint/2010/main" val="9751672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a:t>
            </a:r>
            <a:r>
              <a:rPr lang="en-US" baseline="0" dirty="0"/>
              <a:t> TO SEE IF THERE ARE ANY QUESTIONS OR COMMENTS ABOUT RAPPORT OR SOCIAL HISTORY</a:t>
            </a:r>
            <a:endParaRPr lang="en-US" dirty="0"/>
          </a:p>
          <a:p>
            <a:endParaRPr lang="en-US" dirty="0"/>
          </a:p>
          <a:p>
            <a:r>
              <a:rPr lang="en-US" dirty="0"/>
              <a:t>Now to our</a:t>
            </a:r>
            <a:r>
              <a:rPr lang="en-US" baseline="0" dirty="0"/>
              <a:t> 3</a:t>
            </a:r>
            <a:r>
              <a:rPr lang="en-US" baseline="30000" dirty="0"/>
              <a:t>rd</a:t>
            </a:r>
            <a:r>
              <a:rPr lang="en-US" baseline="0" dirty="0"/>
              <a:t> aspect of a person-centered approach – individualized supports.</a:t>
            </a:r>
          </a:p>
          <a:p>
            <a:endParaRPr lang="en-US" baseline="0" dirty="0"/>
          </a:p>
          <a:p>
            <a:r>
              <a:rPr lang="en-US" baseline="0" dirty="0"/>
              <a:t>But what is that exactly?</a:t>
            </a:r>
          </a:p>
          <a:p>
            <a:endParaRPr lang="en-US" baseline="0" dirty="0"/>
          </a:p>
          <a:p>
            <a:r>
              <a:rPr lang="en-US" baseline="0" dirty="0"/>
              <a:t>These bullets come from various definitions about individualized supports:</a:t>
            </a:r>
          </a:p>
          <a:p>
            <a:pPr marL="171450" indent="-171450">
              <a:buFont typeface="Arial" panose="020B0604020202020204" pitchFamily="34" charset="0"/>
              <a:buChar char="•"/>
            </a:pPr>
            <a:r>
              <a:rPr lang="en-US" baseline="0" dirty="0"/>
              <a:t>Services in the form of equipment or a human resource that fill in for the activities or functions for which a person requires assistance</a:t>
            </a:r>
          </a:p>
          <a:p>
            <a:pPr marL="171450" indent="-171450">
              <a:buFont typeface="Arial" panose="020B0604020202020204" pitchFamily="34" charset="0"/>
              <a:buChar char="•"/>
            </a:pPr>
            <a:r>
              <a:rPr lang="en-US" baseline="0" dirty="0"/>
              <a:t>They are the strategies uniquely specific to the person’s disabilities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Individualized supports aid in the person’s health and welfare, help a person to achieve their goals, based on a person’s preferences and choices.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And, worth repeating, when supports are individualized for the person it considers their cultural and linguistic needs as well.</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40</a:t>
            </a:fld>
            <a:endParaRPr lang="en-US" altLang="en-US"/>
          </a:p>
        </p:txBody>
      </p:sp>
    </p:spTree>
    <p:extLst>
      <p:ext uri="{BB962C8B-B14F-4D97-AF65-F5344CB8AC3E}">
        <p14:creationId xmlns:p14="http://schemas.microsoft.com/office/powerpoint/2010/main" val="557805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starting point, let’s take a few moments and consider what it means to be person-centered and to have a person centered process. </a:t>
            </a:r>
            <a:endParaRPr lang="en-US" baseline="0" dirty="0"/>
          </a:p>
          <a:p>
            <a:endParaRPr lang="en-US" baseline="0" dirty="0"/>
          </a:p>
          <a:p>
            <a:endParaRPr lang="en-US" sz="1200" dirty="0"/>
          </a:p>
        </p:txBody>
      </p:sp>
      <p:sp>
        <p:nvSpPr>
          <p:cNvPr id="4" name="Slide Number Placeholder 3"/>
          <p:cNvSpPr>
            <a:spLocks noGrp="1"/>
          </p:cNvSpPr>
          <p:nvPr>
            <p:ph type="sldNum" sz="quarter" idx="5"/>
          </p:nvPr>
        </p:nvSpPr>
        <p:spPr/>
        <p:txBody>
          <a:bodyPr/>
          <a:lstStyle/>
          <a:p>
            <a:fld id="{80AD659C-2CA2-4357-AD6C-D8DCED0B8AD8}" type="slidenum">
              <a:rPr lang="en-US" altLang="en-US" smtClean="0"/>
              <a:pPr/>
              <a:t>5</a:t>
            </a:fld>
            <a:endParaRPr lang="en-US" altLang="en-US"/>
          </a:p>
        </p:txBody>
      </p:sp>
    </p:spTree>
    <p:extLst>
      <p:ext uri="{BB962C8B-B14F-4D97-AF65-F5344CB8AC3E}">
        <p14:creationId xmlns:p14="http://schemas.microsoft.com/office/powerpoint/2010/main" val="13343291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what does this have</a:t>
            </a:r>
            <a:r>
              <a:rPr lang="en-US" sz="1200" baseline="0" dirty="0"/>
              <a:t> to do with PASRR?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[Go</a:t>
            </a:r>
            <a:r>
              <a:rPr lang="en-US" sz="1200" baseline="0" dirty="0"/>
              <a:t> thru bullets]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be good candidates for transition, individuals who enter NFs should receive services that preserve and improve function.</a:t>
            </a:r>
          </a:p>
          <a:p>
            <a:endParaRPr lang="en-US"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41</a:t>
            </a:fld>
            <a:endParaRPr lang="en-US" altLang="en-US"/>
          </a:p>
        </p:txBody>
      </p:sp>
    </p:spTree>
    <p:extLst>
      <p:ext uri="{BB962C8B-B14F-4D97-AF65-F5344CB8AC3E}">
        <p14:creationId xmlns:p14="http://schemas.microsoft.com/office/powerpoint/2010/main" val="4217798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where we come to a bit of a fork in the road regarding the roles of assessors and evaluators.  Up to this point our PASRR person-centered factors have been pretty similar at the Level I and Level II phase.</a:t>
            </a:r>
          </a:p>
          <a:p>
            <a:endParaRPr lang="en-US" baseline="0" dirty="0"/>
          </a:p>
          <a:p>
            <a:r>
              <a:rPr lang="en-US" baseline="0" dirty="0"/>
              <a:t>We know that the assessor’s sole purpose is to determining if there may be a PASRR disability and that’s it. There is nothing at the Level I phase that includes the recommendation of individualized supports.</a:t>
            </a:r>
          </a:p>
          <a:p>
            <a:endParaRPr lang="en-US" baseline="0" dirty="0"/>
          </a:p>
          <a:p>
            <a:r>
              <a:rPr lang="en-US" baseline="0" dirty="0"/>
              <a:t>But  - and it’s a big however – </a:t>
            </a:r>
          </a:p>
          <a:p>
            <a:r>
              <a:rPr lang="en-US" baseline="0" dirty="0"/>
              <a:t>The information obtained by the Level I assessor is vital information used at the Level II step.  It begins the glide path for the Evaluator to recommend individualized supports.</a:t>
            </a:r>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42</a:t>
            </a:fld>
            <a:endParaRPr lang="en-US" altLang="en-US"/>
          </a:p>
        </p:txBody>
      </p:sp>
    </p:spTree>
    <p:extLst>
      <p:ext uri="{BB962C8B-B14F-4D97-AF65-F5344CB8AC3E}">
        <p14:creationId xmlns:p14="http://schemas.microsoft.com/office/powerpoint/2010/main" val="364533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Individualized</a:t>
            </a:r>
            <a:r>
              <a:rPr lang="en-US" baseline="0" dirty="0"/>
              <a:t> support recommendations by the Level II evaluator are critical as part of the determination of PASRR disability, appropriate placement, and need for NF and specialized services.</a:t>
            </a:r>
          </a:p>
          <a:p>
            <a:endParaRPr lang="en-US" baseline="0" dirty="0"/>
          </a:p>
          <a:p>
            <a:r>
              <a:rPr lang="en-US" baseline="0" dirty="0"/>
              <a:t>The individualized supports suggested at this point set the stage for the person’s informed choice:</a:t>
            </a:r>
          </a:p>
          <a:p>
            <a:pPr marL="171450" indent="-171450">
              <a:buFont typeface="Arial" panose="020B0604020202020204" pitchFamily="34" charset="0"/>
              <a:buChar char="•"/>
            </a:pPr>
            <a:r>
              <a:rPr lang="en-US" baseline="0" dirty="0"/>
              <a:t>The possibility of not choosing the NF because there are clear and beneficial community-based options</a:t>
            </a:r>
          </a:p>
          <a:p>
            <a:pPr marL="171450" indent="-171450">
              <a:buFont typeface="Arial" panose="020B0604020202020204" pitchFamily="34" charset="0"/>
              <a:buChar char="•"/>
            </a:pPr>
            <a:r>
              <a:rPr lang="en-US" baseline="0" dirty="0"/>
              <a:t>The NF stay may not be as long because there’s a pathway to transition</a:t>
            </a:r>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43</a:t>
            </a:fld>
            <a:endParaRPr lang="en-US" altLang="en-US"/>
          </a:p>
        </p:txBody>
      </p:sp>
    </p:spTree>
    <p:extLst>
      <p:ext uri="{BB962C8B-B14F-4D97-AF65-F5344CB8AC3E}">
        <p14:creationId xmlns:p14="http://schemas.microsoft.com/office/powerpoint/2010/main" val="42829518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but</a:t>
            </a:r>
            <a:r>
              <a:rPr lang="en-US" baseline="0" dirty="0"/>
              <a:t> not least we need some good ‘ole fashioned collaboration.</a:t>
            </a:r>
          </a:p>
          <a:p>
            <a:endParaRPr lang="en-US" baseline="0" dirty="0"/>
          </a:p>
          <a:p>
            <a:r>
              <a:rPr lang="en-US" baseline="0" dirty="0"/>
              <a:t>But who are we talking about when we’re looking for collaboration among PASRR partners?</a:t>
            </a:r>
          </a:p>
          <a:p>
            <a:endParaRPr lang="en-US" baseline="0" dirty="0"/>
          </a:p>
          <a:p>
            <a:r>
              <a:rPr lang="en-US" baseline="0" dirty="0"/>
              <a:t>Obviously, first in line – especially since we’re talking about person-centeredness – is the individual</a:t>
            </a:r>
          </a:p>
          <a:p>
            <a:r>
              <a:rPr lang="en-US" baseline="0" dirty="0"/>
              <a:t>The person’s family</a:t>
            </a:r>
          </a:p>
          <a:p>
            <a:r>
              <a:rPr lang="en-US" baseline="0" dirty="0"/>
              <a:t>The hospital and NF team members</a:t>
            </a:r>
          </a:p>
          <a:p>
            <a:r>
              <a:rPr lang="en-US" baseline="0" dirty="0"/>
              <a:t>Providers of community-based services</a:t>
            </a:r>
          </a:p>
          <a:p>
            <a:r>
              <a:rPr lang="en-US" baseline="0" dirty="0"/>
              <a:t>And the state authorities as administrators of the PASRR program</a:t>
            </a:r>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44</a:t>
            </a:fld>
            <a:endParaRPr lang="en-US" altLang="en-US"/>
          </a:p>
        </p:txBody>
      </p:sp>
    </p:spTree>
    <p:extLst>
      <p:ext uri="{BB962C8B-B14F-4D97-AF65-F5344CB8AC3E}">
        <p14:creationId xmlns:p14="http://schemas.microsoft.com/office/powerpoint/2010/main" val="1144878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What</a:t>
            </a:r>
            <a:r>
              <a:rPr lang="en-US" b="0" baseline="0" dirty="0"/>
              <a:t> is it we mean by collaboration from the perspective of PASRR assessor and evaluators?</a:t>
            </a:r>
          </a:p>
          <a:p>
            <a:pPr marL="171450" indent="-171450">
              <a:buFont typeface="Arial" panose="020B0604020202020204" pitchFamily="34" charset="0"/>
              <a:buChar char="•"/>
            </a:pPr>
            <a:r>
              <a:rPr lang="en-US" b="0" baseline="0" dirty="0"/>
              <a:t>It’s about working together to identify the resources needed to best support the individual</a:t>
            </a:r>
          </a:p>
          <a:p>
            <a:pPr marL="171450" indent="-171450">
              <a:buFont typeface="Arial" panose="020B0604020202020204" pitchFamily="34" charset="0"/>
              <a:buChar char="•"/>
            </a:pPr>
            <a:r>
              <a:rPr lang="en-US" b="0" baseline="0" dirty="0"/>
              <a:t>It is also teaming up to make sure that all pertinent voices are included during the screening and evaluation stages</a:t>
            </a:r>
          </a:p>
          <a:p>
            <a:pPr marL="171450" indent="-171450">
              <a:buFont typeface="Arial" panose="020B0604020202020204" pitchFamily="34" charset="0"/>
              <a:buChar char="•"/>
            </a:pPr>
            <a:r>
              <a:rPr lang="en-US" b="0" baseline="0" dirty="0"/>
              <a:t>Collaboration also means level setting on what each PASRR partner expects and prefers as part of the process</a:t>
            </a:r>
          </a:p>
          <a:p>
            <a:pPr marL="171450" indent="-171450">
              <a:buFont typeface="Arial" panose="020B0604020202020204" pitchFamily="34" charset="0"/>
              <a:buChar char="•"/>
            </a:pPr>
            <a:r>
              <a:rPr lang="en-US" b="0" baseline="0" dirty="0"/>
              <a:t>Working together uncovers why the person has come to a NF application and the PASRR process in the first and what is needed to get the person the supports that they need</a:t>
            </a:r>
          </a:p>
          <a:p>
            <a:pPr marL="0" indent="0">
              <a:buFont typeface="Arial" panose="020B0604020202020204" pitchFamily="34" charset="0"/>
              <a:buNone/>
            </a:pPr>
            <a:r>
              <a:rPr lang="en-US" b="0" dirty="0">
                <a:solidFill>
                  <a:srgbClr val="FF0000"/>
                </a:solidFill>
              </a:rPr>
              <a:t>Collaboration does not mean excluding the individual but making sure everyone is collaborating </a:t>
            </a:r>
            <a:r>
              <a:rPr lang="en-US" b="0" i="1" dirty="0">
                <a:solidFill>
                  <a:srgbClr val="FF0000"/>
                </a:solidFill>
              </a:rPr>
              <a:t>with</a:t>
            </a:r>
            <a:r>
              <a:rPr lang="en-US" b="0" dirty="0">
                <a:solidFill>
                  <a:srgbClr val="FF0000"/>
                </a:solidFill>
              </a:rPr>
              <a:t> the individual. </a:t>
            </a:r>
          </a:p>
          <a:p>
            <a:endParaRPr lang="en-US"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45</a:t>
            </a:fld>
            <a:endParaRPr lang="en-US" altLang="en-US"/>
          </a:p>
        </p:txBody>
      </p:sp>
    </p:spTree>
    <p:extLst>
      <p:ext uri="{BB962C8B-B14F-4D97-AF65-F5344CB8AC3E}">
        <p14:creationId xmlns:p14="http://schemas.microsoft.com/office/powerpoint/2010/main" val="25708331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who</a:t>
            </a:r>
            <a:r>
              <a:rPr lang="en-US" baseline="0" dirty="0"/>
              <a:t> and we review the what.  But why is collaboration so important?</a:t>
            </a:r>
          </a:p>
          <a:p>
            <a:endParaRPr lang="en-US" baseline="0" dirty="0"/>
          </a:p>
          <a:p>
            <a:r>
              <a:rPr lang="en-US" baseline="0" dirty="0"/>
              <a:t>First and foremost, we need collaboration to result in the person being able to make an informed choice about community options versus a NF placement</a:t>
            </a:r>
          </a:p>
          <a:p>
            <a:r>
              <a:rPr lang="en-US" baseline="0" dirty="0"/>
              <a:t>If the NF placement is inevitable, making sure everyone is included and informed may end up in a shorter length of stay because they know what’s available in the community and supports will be in place for that smooth community transition</a:t>
            </a:r>
          </a:p>
          <a:p>
            <a:r>
              <a:rPr lang="en-US" baseline="0" dirty="0"/>
              <a:t>Strong teamwork by all involved keeps the conversation alive regarding transition because specialized supports are in place that approximate the kind of services the person will receive back home.</a:t>
            </a:r>
          </a:p>
          <a:p>
            <a:r>
              <a:rPr lang="en-US" b="0" baseline="0" dirty="0"/>
              <a:t>In addition, specialized services will ensure the individual maintains and increases the skills necessary to transition to the community. </a:t>
            </a:r>
            <a:endParaRPr lang="en-US" b="0"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46</a:t>
            </a:fld>
            <a:endParaRPr lang="en-US" altLang="en-US"/>
          </a:p>
        </p:txBody>
      </p:sp>
    </p:spTree>
    <p:extLst>
      <p:ext uri="{BB962C8B-B14F-4D97-AF65-F5344CB8AC3E}">
        <p14:creationId xmlns:p14="http://schemas.microsoft.com/office/powerpoint/2010/main" val="4291171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assessor has some unique opportunities for collaboration as part</a:t>
            </a:r>
            <a:r>
              <a:rPr lang="en-US" baseline="0" dirty="0"/>
              <a:t> of the Level I screening</a:t>
            </a:r>
          </a:p>
          <a:p>
            <a:pPr marL="171450" indent="-171450">
              <a:buFont typeface="Arial" panose="020B0604020202020204" pitchFamily="34" charset="0"/>
              <a:buChar char="•"/>
            </a:pPr>
            <a:r>
              <a:rPr lang="en-US" baseline="0" dirty="0"/>
              <a:t>The rapport with the individual and family is established as the first introduction to PASRR and the information gathered, including the social history, will inform the determination of the potential PASRR disability</a:t>
            </a:r>
          </a:p>
          <a:p>
            <a:pPr marL="171450" indent="-171450">
              <a:buFont typeface="Arial" panose="020B0604020202020204" pitchFamily="34" charset="0"/>
              <a:buChar char="•"/>
            </a:pPr>
            <a:r>
              <a:rPr lang="en-US" baseline="0" dirty="0"/>
              <a:t>Assessors’ collaboration with the hospital and NF staff, as well as the community-based providers, gets all the details that go into the PASRR determination and recommendations for specialized services.</a:t>
            </a:r>
          </a:p>
          <a:p>
            <a:pPr marL="171450" indent="-171450">
              <a:buFont typeface="Arial" panose="020B0604020202020204" pitchFamily="34" charset="0"/>
              <a:buChar char="•"/>
            </a:pPr>
            <a:r>
              <a:rPr lang="en-US" baseline="0" dirty="0"/>
              <a:t>And collaboration with and among the state PASRR authorities brings to bear the PASRR systems and processes established to ensure there is a thorough PASRR determination made</a:t>
            </a:r>
            <a:endParaRPr lang="en-US"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47</a:t>
            </a:fld>
            <a:endParaRPr lang="en-US" altLang="en-US"/>
          </a:p>
        </p:txBody>
      </p:sp>
    </p:spTree>
    <p:extLst>
      <p:ext uri="{BB962C8B-B14F-4D97-AF65-F5344CB8AC3E}">
        <p14:creationId xmlns:p14="http://schemas.microsoft.com/office/powerpoint/2010/main" val="41772309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tx1"/>
              </a:buClr>
              <a:buNone/>
            </a:pPr>
            <a:endParaRPr lang="en-US" sz="1200" dirty="0"/>
          </a:p>
          <a:p>
            <a:r>
              <a:rPr lang="en-US" dirty="0"/>
              <a:t>PASRR</a:t>
            </a:r>
            <a:r>
              <a:rPr lang="en-US" baseline="0" dirty="0"/>
              <a:t> Level II evaluators have similar opportunities with the same key PASRR partners.</a:t>
            </a:r>
          </a:p>
          <a:p>
            <a:endParaRPr lang="en-US" b="0" baseline="0" dirty="0"/>
          </a:p>
          <a:p>
            <a:r>
              <a:rPr lang="en-US" b="0" baseline="0" dirty="0"/>
              <a:t>For the individual and family, evaluators create opportunity for engagement and purpose in the PASRR </a:t>
            </a:r>
            <a:r>
              <a:rPr lang="en-US" baseline="0" dirty="0"/>
              <a:t>process so that the determination is based on a fully-developed social history. The evaluator must create a level of trust for the person and their loved ones so that they are all open to considering all community-based options.</a:t>
            </a:r>
          </a:p>
          <a:p>
            <a:endParaRPr lang="en-US" baseline="0"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48</a:t>
            </a:fld>
            <a:endParaRPr lang="en-US" altLang="en-US"/>
          </a:p>
        </p:txBody>
      </p:sp>
    </p:spTree>
    <p:extLst>
      <p:ext uri="{BB962C8B-B14F-4D97-AF65-F5344CB8AC3E}">
        <p14:creationId xmlns:p14="http://schemas.microsoft.com/office/powerpoint/2010/main" val="33335150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tx1"/>
              </a:buClr>
              <a:buNone/>
            </a:pPr>
            <a:endParaRPr lang="en-US" sz="1200" dirty="0"/>
          </a:p>
          <a:p>
            <a:r>
              <a:rPr lang="en-US" baseline="0" dirty="0"/>
              <a:t>Evaluator collaboration with staff at the hospital, NF, and community-based providers ensures no stone is unturned to get the necessary details to inform the determination and understand all of the services available so that the evaluator can educate the person about both their facility and community options</a:t>
            </a:r>
          </a:p>
          <a:p>
            <a:endParaRPr lang="en-US" baseline="0" dirty="0"/>
          </a:p>
          <a:p>
            <a:endParaRPr lang="en-US" dirty="0"/>
          </a:p>
          <a:p>
            <a:r>
              <a:rPr lang="en-US" baseline="0" dirty="0"/>
              <a:t>And, similar to the PASRR assessors, collaboration with the state PASRR authorities involves the established systems and processes so that PASRR happens in the way it was intended.</a:t>
            </a:r>
            <a:endParaRPr lang="en-US"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49</a:t>
            </a:fld>
            <a:endParaRPr lang="en-US" altLang="en-US"/>
          </a:p>
        </p:txBody>
      </p:sp>
    </p:spTree>
    <p:extLst>
      <p:ext uri="{BB962C8B-B14F-4D97-AF65-F5344CB8AC3E}">
        <p14:creationId xmlns:p14="http://schemas.microsoft.com/office/powerpoint/2010/main" val="25555148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t>What it all boils down</a:t>
            </a:r>
            <a:r>
              <a:rPr lang="en-US" b="0" baseline="0" dirty="0"/>
              <a:t> to is the opportunity for assessors and evaluators to support a person to not just envision the possibilities but to actualize the possibilities by approaching PASRR through person-centered principles and practices.</a:t>
            </a:r>
          </a:p>
          <a:p>
            <a:r>
              <a:rPr lang="en-US" b="0" dirty="0"/>
              <a:t>It gives PURPOSE to PASRR, being</a:t>
            </a:r>
            <a:r>
              <a:rPr lang="en-US" b="0" baseline="0" dirty="0"/>
              <a:t> done to benefit the person and be controlled by the person.</a:t>
            </a:r>
            <a:endParaRPr lang="en-US" b="0"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50</a:t>
            </a:fld>
            <a:endParaRPr lang="en-US" altLang="en-US"/>
          </a:p>
        </p:txBody>
      </p:sp>
    </p:spTree>
    <p:extLst>
      <p:ext uri="{BB962C8B-B14F-4D97-AF65-F5344CB8AC3E}">
        <p14:creationId xmlns:p14="http://schemas.microsoft.com/office/powerpoint/2010/main" val="393130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Person-centered thinking focuses language, values, and actions toward respecting the views of the person and their loved ones. It emphasizes quality of life, well-being, and informed choice.</a:t>
            </a:r>
          </a:p>
          <a:p>
            <a:r>
              <a:rPr lang="en-US" sz="1200" b="0" dirty="0"/>
              <a:t>Person-centered planning is directed by the person with helpers they choose. It is a way to learn about the choices and interests that make up a good life and identify the supports (paid and unpaid) needed to achieve it.</a:t>
            </a:r>
          </a:p>
          <a:p>
            <a:r>
              <a:rPr lang="en-US" sz="1200" b="0" dirty="0"/>
              <a:t>Person-centered practices are present when people have the full benefit of community living and supports are designed to assist people as they work toward their </a:t>
            </a:r>
            <a:r>
              <a:rPr lang="en-US" sz="1200" dirty="0"/>
              <a:t>desired life goals.</a:t>
            </a:r>
          </a:p>
          <a:p>
            <a:endParaRPr lang="en-US" b="1" dirty="0"/>
          </a:p>
          <a:p>
            <a:endParaRPr lang="en-US" b="1" dirty="0"/>
          </a:p>
          <a:p>
            <a:r>
              <a:rPr lang="en-US" b="0" dirty="0"/>
              <a:t>Talking point – this means the person has primary</a:t>
            </a:r>
            <a:r>
              <a:rPr lang="en-US" b="0" baseline="0" dirty="0"/>
              <a:t> input into the plan and drives the decisions in the plan.</a:t>
            </a:r>
            <a:endParaRPr lang="en-US" b="0"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6</a:t>
            </a:fld>
            <a:endParaRPr lang="en-US" altLang="en-US"/>
          </a:p>
        </p:txBody>
      </p:sp>
    </p:spTree>
    <p:extLst>
      <p:ext uri="{BB962C8B-B14F-4D97-AF65-F5344CB8AC3E}">
        <p14:creationId xmlns:p14="http://schemas.microsoft.com/office/powerpoint/2010/main" val="4064545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concluded the webinar presentation.  I hope it helps you better understand how connected PASRR is to System Change efforts and the options for financing Specialized Services. Thank you.  Do we have any additional questions from the chat box or does anyone wish to ask a question?</a:t>
            </a:r>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51</a:t>
            </a:fld>
            <a:endParaRPr lang="en-US" altLang="en-US"/>
          </a:p>
        </p:txBody>
      </p:sp>
    </p:spTree>
    <p:extLst>
      <p:ext uri="{BB962C8B-B14F-4D97-AF65-F5344CB8AC3E}">
        <p14:creationId xmlns:p14="http://schemas.microsoft.com/office/powerpoint/2010/main" val="41178683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concluded the webinar presentation.  I hope it helps you better understand how connected PASRR is to System Change efforts and the options for financing Specialized Services. Thank you.  Do we have any additional questions from the chat box or does anyone wish to ask a question?</a:t>
            </a:r>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52</a:t>
            </a:fld>
            <a:endParaRPr lang="en-US" altLang="en-US"/>
          </a:p>
        </p:txBody>
      </p:sp>
    </p:spTree>
    <p:extLst>
      <p:ext uri="{BB962C8B-B14F-4D97-AF65-F5344CB8AC3E}">
        <p14:creationId xmlns:p14="http://schemas.microsoft.com/office/powerpoint/2010/main" val="2854721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a history of person-centered approaches in PASRR.</a:t>
            </a:r>
          </a:p>
          <a:p>
            <a:endParaRPr lang="en-US" baseline="0" dirty="0"/>
          </a:p>
          <a:p>
            <a:r>
              <a:rPr lang="en-US" baseline="0" dirty="0"/>
              <a:t>You’ll see a PTAC resource for reference.</a:t>
            </a:r>
          </a:p>
          <a:p>
            <a:endParaRPr lang="en-US" baseline="0" dirty="0"/>
          </a:p>
          <a:p>
            <a:r>
              <a:rPr lang="en-US" baseline="0" dirty="0"/>
              <a:t>The points on this slide will appear in a few minutes and Teja will discuss it in more detail.</a:t>
            </a:r>
          </a:p>
          <a:p>
            <a:endParaRPr lang="en-US" dirty="0"/>
          </a:p>
        </p:txBody>
      </p:sp>
      <p:sp>
        <p:nvSpPr>
          <p:cNvPr id="4" name="Slide Number Placeholder 3"/>
          <p:cNvSpPr>
            <a:spLocks noGrp="1"/>
          </p:cNvSpPr>
          <p:nvPr>
            <p:ph type="sldNum" sz="quarter" idx="5"/>
          </p:nvPr>
        </p:nvSpPr>
        <p:spPr/>
        <p:txBody>
          <a:bodyPr/>
          <a:lstStyle/>
          <a:p>
            <a:fld id="{80AD659C-2CA2-4357-AD6C-D8DCED0B8AD8}" type="slidenum">
              <a:rPr lang="en-US" altLang="en-US" smtClean="0"/>
              <a:pPr/>
              <a:t>7</a:t>
            </a:fld>
            <a:endParaRPr lang="en-US" altLang="en-US"/>
          </a:p>
        </p:txBody>
      </p:sp>
    </p:spTree>
    <p:extLst>
      <p:ext uri="{BB962C8B-B14F-4D97-AF65-F5344CB8AC3E}">
        <p14:creationId xmlns:p14="http://schemas.microsoft.com/office/powerpoint/2010/main" val="59249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While not comprehensive – here are five good benchmarks for defining a PC PASRR program</a:t>
            </a:r>
            <a:r>
              <a:rPr lang="en-US" b="0" dirty="0"/>
              <a:t>.  In essence the PC</a:t>
            </a:r>
            <a:r>
              <a:rPr lang="en-US" b="0" baseline="0" dirty="0"/>
              <a:t>  process puts the person receiving services in the driver’s seat.</a:t>
            </a:r>
            <a:endParaRPr lang="en-US"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8</a:t>
            </a:fld>
            <a:endParaRPr lang="en-US" altLang="en-US"/>
          </a:p>
        </p:txBody>
      </p:sp>
    </p:spTree>
    <p:extLst>
      <p:ext uri="{BB962C8B-B14F-4D97-AF65-F5344CB8AC3E}">
        <p14:creationId xmlns:p14="http://schemas.microsoft.com/office/powerpoint/2010/main" val="2275241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PASRR, like all other aspects of our work and personal lives is changing again as we move forward from COVID-19.</a:t>
            </a:r>
          </a:p>
          <a:p>
            <a:endParaRPr lang="en-US" dirty="0"/>
          </a:p>
          <a:p>
            <a:r>
              <a:rPr lang="en-US" dirty="0"/>
              <a:t>Post COVID-19 PASRR activities will again prioritize face-to-face engagement during the Level I,  Level II, and Resident Review phases of PASRR.</a:t>
            </a:r>
          </a:p>
          <a:p>
            <a:endParaRPr lang="en-US" dirty="0"/>
          </a:p>
          <a:p>
            <a:r>
              <a:rPr lang="en-US" dirty="0"/>
              <a:t>This “reboot” is an ideal time to assess the person-centered readiness of the current PASRR process.</a:t>
            </a:r>
          </a:p>
          <a:p>
            <a:endParaRPr lang="en-US" dirty="0"/>
          </a:p>
        </p:txBody>
      </p:sp>
      <p:sp>
        <p:nvSpPr>
          <p:cNvPr id="4" name="Slide Number Placeholder 3"/>
          <p:cNvSpPr>
            <a:spLocks noGrp="1"/>
          </p:cNvSpPr>
          <p:nvPr>
            <p:ph type="sldNum" sz="quarter" idx="5"/>
          </p:nvPr>
        </p:nvSpPr>
        <p:spPr/>
        <p:txBody>
          <a:bodyPr/>
          <a:lstStyle/>
          <a:p>
            <a:fld id="{80AD659C-2CA2-4357-AD6C-D8DCED0B8AD8}" type="slidenum">
              <a:rPr lang="en-US" altLang="en-US" smtClean="0"/>
              <a:pPr/>
              <a:t>9</a:t>
            </a:fld>
            <a:endParaRPr lang="en-US" altLang="en-US"/>
          </a:p>
        </p:txBody>
      </p:sp>
    </p:spTree>
    <p:extLst>
      <p:ext uri="{BB962C8B-B14F-4D97-AF65-F5344CB8AC3E}">
        <p14:creationId xmlns:p14="http://schemas.microsoft.com/office/powerpoint/2010/main" val="2457180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let’s again look at some key questions when deciding if your PASRR program is aligned with existing PC models of services and supports. </a:t>
            </a:r>
          </a:p>
          <a:p>
            <a:endParaRPr lang="en-US" dirty="0"/>
          </a:p>
          <a:p>
            <a:r>
              <a:rPr lang="en-US" dirty="0"/>
              <a:t>Checklist approach or recommended questions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EACH BULLET]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Is PASRR aligned with an existing state person-centered model of services and supports? And, has the state communicated expectations and values regarding person-centered</a:t>
            </a:r>
            <a:r>
              <a:rPr lang="en-US" sz="1200" baseline="0" dirty="0"/>
              <a:t> principles as part of the PASRR program?</a:t>
            </a:r>
            <a:endParaRPr lang="en-US" sz="1200" dirty="0"/>
          </a:p>
          <a:p>
            <a:endParaRPr lang="en-US" dirty="0"/>
          </a:p>
        </p:txBody>
      </p:sp>
      <p:sp>
        <p:nvSpPr>
          <p:cNvPr id="4" name="Slide Number Placeholder 3"/>
          <p:cNvSpPr>
            <a:spLocks noGrp="1"/>
          </p:cNvSpPr>
          <p:nvPr>
            <p:ph type="sldNum" sz="quarter" idx="10"/>
          </p:nvPr>
        </p:nvSpPr>
        <p:spPr/>
        <p:txBody>
          <a:bodyPr/>
          <a:lstStyle/>
          <a:p>
            <a:fld id="{80AD659C-2CA2-4357-AD6C-D8DCED0B8AD8}" type="slidenum">
              <a:rPr lang="en-US" altLang="en-US" smtClean="0"/>
              <a:pPr/>
              <a:t>10</a:t>
            </a:fld>
            <a:endParaRPr lang="en-US" altLang="en-US"/>
          </a:p>
        </p:txBody>
      </p:sp>
    </p:spTree>
    <p:extLst>
      <p:ext uri="{BB962C8B-B14F-4D97-AF65-F5344CB8AC3E}">
        <p14:creationId xmlns:p14="http://schemas.microsoft.com/office/powerpoint/2010/main" val="1733338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pic>
        <p:nvPicPr>
          <p:cNvPr id="5" name="Picture 15" descr="GettyImages_116377250.jpg">
            <a:extLst>
              <a:ext uri="{FF2B5EF4-FFF2-40B4-BE49-F238E27FC236}">
                <a16:creationId xmlns:a16="http://schemas.microsoft.com/office/drawing/2014/main" id="{FB3CAE5D-FA83-434F-AD68-B0F709B81C5C}"/>
              </a:ext>
            </a:extLst>
          </p:cNvPr>
          <p:cNvPicPr>
            <a:picLocks noChangeAspect="1"/>
          </p:cNvPicPr>
          <p:nvPr userDrawn="1"/>
        </p:nvPicPr>
        <p:blipFill>
          <a:blip r:embed="rId2">
            <a:extLst>
              <a:ext uri="{28A0092B-C50C-407E-A947-70E740481C1C}">
                <a14:useLocalDpi xmlns:a14="http://schemas.microsoft.com/office/drawing/2010/main" val="0"/>
              </a:ext>
            </a:extLst>
          </a:blip>
          <a:srcRect l="740" r="12572"/>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5885F58-254D-4B1A-A7A4-C017A32C4601}"/>
              </a:ext>
            </a:extLst>
          </p:cNvPr>
          <p:cNvSpPr/>
          <p:nvPr userDrawn="1"/>
        </p:nvSpPr>
        <p:spPr>
          <a:xfrm>
            <a:off x="0" y="3200400"/>
            <a:ext cx="5713413"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93153598-1F1B-4C01-BEAF-5CC5E8E6AFDD}"/>
              </a:ext>
            </a:extLst>
          </p:cNvPr>
          <p:cNvSpPr/>
          <p:nvPr userDrawn="1"/>
        </p:nvSpPr>
        <p:spPr>
          <a:xfrm>
            <a:off x="0" y="3962400"/>
            <a:ext cx="66294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37694FE6-2487-45F5-853F-326E78C7E992}"/>
              </a:ext>
            </a:extLst>
          </p:cNvPr>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21" descr="tru_logo_4cp_pos_noTM.png">
            <a:extLst>
              <a:ext uri="{FF2B5EF4-FFF2-40B4-BE49-F238E27FC236}">
                <a16:creationId xmlns:a16="http://schemas.microsoft.com/office/drawing/2014/main" id="{34E517BD-5FA0-4CE9-BBC1-A039ABD911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228600"/>
            <a:ext cx="30416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304800" y="3200400"/>
            <a:ext cx="5410200"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a:t>Click to edit Master title style</a:t>
            </a:r>
            <a:endParaRPr lang="en-US" dirty="0"/>
          </a:p>
        </p:txBody>
      </p:sp>
      <p:sp>
        <p:nvSpPr>
          <p:cNvPr id="22" name="Text Placeholder 21"/>
          <p:cNvSpPr>
            <a:spLocks noGrp="1"/>
          </p:cNvSpPr>
          <p:nvPr>
            <p:ph type="body" sz="quarter" idx="10"/>
          </p:nvPr>
        </p:nvSpPr>
        <p:spPr>
          <a:xfrm>
            <a:off x="304800" y="3962400"/>
            <a:ext cx="6324600" cy="609600"/>
          </a:xfrm>
        </p:spPr>
        <p:txBody>
          <a:bodyPr anchor="ctr">
            <a:normAutofit/>
          </a:bodyPr>
          <a:lstStyle>
            <a:lvl1pPr marL="0" marR="0" indent="-274320" algn="l" defTabSz="914400" rtl="0" eaLnBrk="1" fontAlgn="auto" latinLnBrk="0" hangingPunct="1">
              <a:lnSpc>
                <a:spcPct val="100000"/>
              </a:lnSpc>
              <a:spcBef>
                <a:spcPts val="600"/>
              </a:spcBef>
              <a:spcAft>
                <a:spcPts val="600"/>
              </a:spcAft>
              <a:buClr>
                <a:schemeClr val="tx2"/>
              </a:buClr>
              <a:buSzTx/>
              <a:buFont typeface="Wingdings" charset="2"/>
              <a:buNone/>
              <a:tabLst/>
              <a:defRPr lang="en-US" sz="2200" smtClean="0">
                <a:latin typeface="Arial" pitchFamily="34" charset="0"/>
                <a:cs typeface="Arial" pitchFamily="34" charset="0"/>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a:t>Click to edit Master text styles</a:t>
            </a:r>
          </a:p>
        </p:txBody>
      </p:sp>
      <p:sp>
        <p:nvSpPr>
          <p:cNvPr id="24" name="Text Placeholder 23"/>
          <p:cNvSpPr>
            <a:spLocks noGrp="1"/>
          </p:cNvSpPr>
          <p:nvPr>
            <p:ph type="body" sz="quarter" idx="11"/>
          </p:nvPr>
        </p:nvSpPr>
        <p:spPr>
          <a:xfrm>
            <a:off x="304800" y="4724400"/>
            <a:ext cx="4267200" cy="609600"/>
          </a:xfrm>
        </p:spPr>
        <p:txBody>
          <a:bodyPr anchor="ctr"/>
          <a:lstStyle>
            <a:lvl1pPr>
              <a:buNone/>
              <a:defRPr sz="1600" baseline="0">
                <a:solidFill>
                  <a:schemeClr val="bg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268270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85800" y="1828800"/>
            <a:ext cx="77724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BA1FAFB-04C3-4CF7-8D9E-1C540632D503}"/>
              </a:ext>
            </a:extLst>
          </p:cNvPr>
          <p:cNvSpPr>
            <a:spLocks noGrp="1"/>
          </p:cNvSpPr>
          <p:nvPr>
            <p:ph type="dt" sz="half" idx="10"/>
          </p:nvPr>
        </p:nvSpPr>
        <p:spPr/>
        <p:txBody>
          <a:bodyPr/>
          <a:lstStyle>
            <a:lvl1pPr defTabSz="914400">
              <a:defRPr/>
            </a:lvl1pPr>
          </a:lstStyle>
          <a:p>
            <a:pPr>
              <a:defRPr/>
            </a:pPr>
            <a:fld id="{46997898-D66F-474C-90CA-6C2A729B4B63}" type="datetime1">
              <a:rPr lang="en-US"/>
              <a:pPr>
                <a:defRPr/>
              </a:pPr>
              <a:t>1/26/2022</a:t>
            </a:fld>
            <a:endParaRPr lang="en-US"/>
          </a:p>
        </p:txBody>
      </p:sp>
      <p:sp>
        <p:nvSpPr>
          <p:cNvPr id="5" name="Footer Placeholder 4">
            <a:extLst>
              <a:ext uri="{FF2B5EF4-FFF2-40B4-BE49-F238E27FC236}">
                <a16:creationId xmlns:a16="http://schemas.microsoft.com/office/drawing/2014/main" id="{712FC18C-64E6-4746-B2BA-46C678BAE9E7}"/>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6" name="Slide Number Placeholder 5">
            <a:extLst>
              <a:ext uri="{FF2B5EF4-FFF2-40B4-BE49-F238E27FC236}">
                <a16:creationId xmlns:a16="http://schemas.microsoft.com/office/drawing/2014/main" id="{53EEFA30-D1C0-4E54-90EA-6547166A1759}"/>
              </a:ext>
            </a:extLst>
          </p:cNvPr>
          <p:cNvSpPr>
            <a:spLocks noGrp="1"/>
          </p:cNvSpPr>
          <p:nvPr>
            <p:ph type="sldNum" sz="quarter" idx="12"/>
          </p:nvPr>
        </p:nvSpPr>
        <p:spPr/>
        <p:txBody>
          <a:bodyPr/>
          <a:lstStyle>
            <a:lvl1pPr defTabSz="914400">
              <a:defRPr/>
            </a:lvl1pPr>
          </a:lstStyle>
          <a:p>
            <a:fld id="{0A3C8E40-E4CF-4BC8-A669-E0A701D9D1DA}" type="slidenum">
              <a:rPr lang="en-US" altLang="en-US"/>
              <a:pPr/>
              <a:t>‹#›</a:t>
            </a:fld>
            <a:endParaRPr lang="en-US" altLang="en-US"/>
          </a:p>
        </p:txBody>
      </p:sp>
    </p:spTree>
    <p:extLst>
      <p:ext uri="{BB962C8B-B14F-4D97-AF65-F5344CB8AC3E}">
        <p14:creationId xmlns:p14="http://schemas.microsoft.com/office/powerpoint/2010/main" val="121346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D2D1E5-35B1-4C8F-A29B-2A6073DF794A}"/>
              </a:ext>
            </a:extLst>
          </p:cNvPr>
          <p:cNvSpPr>
            <a:spLocks noGrp="1"/>
          </p:cNvSpPr>
          <p:nvPr>
            <p:ph type="dt" sz="half" idx="10"/>
          </p:nvPr>
        </p:nvSpPr>
        <p:spPr/>
        <p:txBody>
          <a:bodyPr/>
          <a:lstStyle>
            <a:lvl1pPr defTabSz="914400">
              <a:defRPr/>
            </a:lvl1pPr>
          </a:lstStyle>
          <a:p>
            <a:pPr>
              <a:defRPr/>
            </a:pPr>
            <a:fld id="{2108A1F5-A522-4AA8-8DEA-ECDF53A356FE}" type="datetime1">
              <a:rPr lang="en-US"/>
              <a:pPr>
                <a:defRPr/>
              </a:pPr>
              <a:t>1/26/2022</a:t>
            </a:fld>
            <a:endParaRPr lang="en-US"/>
          </a:p>
        </p:txBody>
      </p:sp>
      <p:sp>
        <p:nvSpPr>
          <p:cNvPr id="5" name="Footer Placeholder 4">
            <a:extLst>
              <a:ext uri="{FF2B5EF4-FFF2-40B4-BE49-F238E27FC236}">
                <a16:creationId xmlns:a16="http://schemas.microsoft.com/office/drawing/2014/main" id="{19552AB7-EBF4-444D-974F-C092E0A2FD49}"/>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6" name="Slide Number Placeholder 5">
            <a:extLst>
              <a:ext uri="{FF2B5EF4-FFF2-40B4-BE49-F238E27FC236}">
                <a16:creationId xmlns:a16="http://schemas.microsoft.com/office/drawing/2014/main" id="{5299D6F0-C7C8-4906-BCBF-9276730F450D}"/>
              </a:ext>
            </a:extLst>
          </p:cNvPr>
          <p:cNvSpPr>
            <a:spLocks noGrp="1"/>
          </p:cNvSpPr>
          <p:nvPr>
            <p:ph type="sldNum" sz="quarter" idx="12"/>
          </p:nvPr>
        </p:nvSpPr>
        <p:spPr/>
        <p:txBody>
          <a:bodyPr/>
          <a:lstStyle>
            <a:lvl1pPr defTabSz="914400">
              <a:defRPr/>
            </a:lvl1pPr>
          </a:lstStyle>
          <a:p>
            <a:fld id="{06321C1A-3B1E-4D3D-B7E4-5BF22D24E150}" type="slidenum">
              <a:rPr lang="en-US" altLang="en-US"/>
              <a:pPr/>
              <a:t>‹#›</a:t>
            </a:fld>
            <a:endParaRPr lang="en-US" altLang="en-US"/>
          </a:p>
        </p:txBody>
      </p:sp>
    </p:spTree>
    <p:extLst>
      <p:ext uri="{BB962C8B-B14F-4D97-AF65-F5344CB8AC3E}">
        <p14:creationId xmlns:p14="http://schemas.microsoft.com/office/powerpoint/2010/main" val="1975564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EFC7DB9-BEBD-4681-85E7-9F0B2E223DEB}"/>
              </a:ext>
            </a:extLst>
          </p:cNvPr>
          <p:cNvSpPr>
            <a:spLocks noGrp="1"/>
          </p:cNvSpPr>
          <p:nvPr>
            <p:ph type="dt" sz="half" idx="10"/>
          </p:nvPr>
        </p:nvSpPr>
        <p:spPr/>
        <p:txBody>
          <a:bodyPr/>
          <a:lstStyle>
            <a:lvl1pPr defTabSz="914400">
              <a:defRPr/>
            </a:lvl1pPr>
          </a:lstStyle>
          <a:p>
            <a:pPr>
              <a:defRPr/>
            </a:pPr>
            <a:fld id="{CB525D81-761C-4DCC-96F1-7205C2F85F1E}" type="datetime1">
              <a:rPr lang="en-US"/>
              <a:pPr>
                <a:defRPr/>
              </a:pPr>
              <a:t>1/26/2022</a:t>
            </a:fld>
            <a:endParaRPr lang="en-US"/>
          </a:p>
        </p:txBody>
      </p:sp>
      <p:sp>
        <p:nvSpPr>
          <p:cNvPr id="6" name="Footer Placeholder 4">
            <a:extLst>
              <a:ext uri="{FF2B5EF4-FFF2-40B4-BE49-F238E27FC236}">
                <a16:creationId xmlns:a16="http://schemas.microsoft.com/office/drawing/2014/main" id="{CC46369F-F27B-4C79-9AB6-2FD75A35927E}"/>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7" name="Slide Number Placeholder 5">
            <a:extLst>
              <a:ext uri="{FF2B5EF4-FFF2-40B4-BE49-F238E27FC236}">
                <a16:creationId xmlns:a16="http://schemas.microsoft.com/office/drawing/2014/main" id="{8A49CE9F-EA0A-4D49-9DAC-90C5EE75D51D}"/>
              </a:ext>
            </a:extLst>
          </p:cNvPr>
          <p:cNvSpPr>
            <a:spLocks noGrp="1"/>
          </p:cNvSpPr>
          <p:nvPr>
            <p:ph type="sldNum" sz="quarter" idx="12"/>
          </p:nvPr>
        </p:nvSpPr>
        <p:spPr/>
        <p:txBody>
          <a:bodyPr/>
          <a:lstStyle>
            <a:lvl1pPr defTabSz="914400">
              <a:defRPr/>
            </a:lvl1pPr>
          </a:lstStyle>
          <a:p>
            <a:fld id="{101E199F-B1DD-4C02-B97E-D9E6B7B875EE}" type="slidenum">
              <a:rPr lang="en-US" altLang="en-US"/>
              <a:pPr/>
              <a:t>‹#›</a:t>
            </a:fld>
            <a:endParaRPr lang="en-US" altLang="en-US"/>
          </a:p>
        </p:txBody>
      </p:sp>
    </p:spTree>
    <p:extLst>
      <p:ext uri="{BB962C8B-B14F-4D97-AF65-F5344CB8AC3E}">
        <p14:creationId xmlns:p14="http://schemas.microsoft.com/office/powerpoint/2010/main" val="1889986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AE584FD-B4AB-4DB8-86EC-08F043C170D3}"/>
              </a:ext>
            </a:extLst>
          </p:cNvPr>
          <p:cNvSpPr>
            <a:spLocks noGrp="1"/>
          </p:cNvSpPr>
          <p:nvPr>
            <p:ph type="dt" sz="half" idx="10"/>
          </p:nvPr>
        </p:nvSpPr>
        <p:spPr/>
        <p:txBody>
          <a:bodyPr/>
          <a:lstStyle>
            <a:lvl1pPr defTabSz="914400">
              <a:defRPr/>
            </a:lvl1pPr>
          </a:lstStyle>
          <a:p>
            <a:pPr>
              <a:defRPr/>
            </a:pPr>
            <a:fld id="{A6A8DE77-015D-4636-9FD4-839FF6045A9B}" type="datetime1">
              <a:rPr lang="en-US"/>
              <a:pPr>
                <a:defRPr/>
              </a:pPr>
              <a:t>1/26/2022</a:t>
            </a:fld>
            <a:endParaRPr lang="en-US"/>
          </a:p>
        </p:txBody>
      </p:sp>
      <p:sp>
        <p:nvSpPr>
          <p:cNvPr id="8" name="Footer Placeholder 4">
            <a:extLst>
              <a:ext uri="{FF2B5EF4-FFF2-40B4-BE49-F238E27FC236}">
                <a16:creationId xmlns:a16="http://schemas.microsoft.com/office/drawing/2014/main" id="{D5933FF3-B051-4AE2-927C-38A0C293B89C}"/>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9" name="Slide Number Placeholder 5">
            <a:extLst>
              <a:ext uri="{FF2B5EF4-FFF2-40B4-BE49-F238E27FC236}">
                <a16:creationId xmlns:a16="http://schemas.microsoft.com/office/drawing/2014/main" id="{A5760446-9ADD-49FF-A1F6-07472A070D48}"/>
              </a:ext>
            </a:extLst>
          </p:cNvPr>
          <p:cNvSpPr>
            <a:spLocks noGrp="1"/>
          </p:cNvSpPr>
          <p:nvPr>
            <p:ph type="sldNum" sz="quarter" idx="12"/>
          </p:nvPr>
        </p:nvSpPr>
        <p:spPr/>
        <p:txBody>
          <a:bodyPr/>
          <a:lstStyle>
            <a:lvl1pPr defTabSz="914400">
              <a:defRPr/>
            </a:lvl1pPr>
          </a:lstStyle>
          <a:p>
            <a:fld id="{8A7A95A6-7156-4786-BC06-84879B35B905}" type="slidenum">
              <a:rPr lang="en-US" altLang="en-US"/>
              <a:pPr/>
              <a:t>‹#›</a:t>
            </a:fld>
            <a:endParaRPr lang="en-US" altLang="en-US"/>
          </a:p>
        </p:txBody>
      </p:sp>
    </p:spTree>
    <p:extLst>
      <p:ext uri="{BB962C8B-B14F-4D97-AF65-F5344CB8AC3E}">
        <p14:creationId xmlns:p14="http://schemas.microsoft.com/office/powerpoint/2010/main" val="4002304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CBF240D-3871-48B4-B7D2-1A3E6C550282}"/>
              </a:ext>
            </a:extLst>
          </p:cNvPr>
          <p:cNvSpPr>
            <a:spLocks noGrp="1"/>
          </p:cNvSpPr>
          <p:nvPr>
            <p:ph type="dt" sz="half" idx="10"/>
          </p:nvPr>
        </p:nvSpPr>
        <p:spPr/>
        <p:txBody>
          <a:bodyPr/>
          <a:lstStyle>
            <a:lvl1pPr defTabSz="914400">
              <a:defRPr/>
            </a:lvl1pPr>
          </a:lstStyle>
          <a:p>
            <a:pPr>
              <a:defRPr/>
            </a:pPr>
            <a:fld id="{1352B066-A7D5-42C2-AF62-368436E050D4}" type="datetime1">
              <a:rPr lang="en-US"/>
              <a:pPr>
                <a:defRPr/>
              </a:pPr>
              <a:t>1/26/2022</a:t>
            </a:fld>
            <a:endParaRPr lang="en-US"/>
          </a:p>
        </p:txBody>
      </p:sp>
      <p:sp>
        <p:nvSpPr>
          <p:cNvPr id="4" name="Footer Placeholder 4">
            <a:extLst>
              <a:ext uri="{FF2B5EF4-FFF2-40B4-BE49-F238E27FC236}">
                <a16:creationId xmlns:a16="http://schemas.microsoft.com/office/drawing/2014/main" id="{C97154E0-132D-494E-9DED-16540D848321}"/>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5" name="Slide Number Placeholder 5">
            <a:extLst>
              <a:ext uri="{FF2B5EF4-FFF2-40B4-BE49-F238E27FC236}">
                <a16:creationId xmlns:a16="http://schemas.microsoft.com/office/drawing/2014/main" id="{DFD372D0-429A-46F0-938B-BECBAD24C2C9}"/>
              </a:ext>
            </a:extLst>
          </p:cNvPr>
          <p:cNvSpPr>
            <a:spLocks noGrp="1"/>
          </p:cNvSpPr>
          <p:nvPr>
            <p:ph type="sldNum" sz="quarter" idx="12"/>
          </p:nvPr>
        </p:nvSpPr>
        <p:spPr/>
        <p:txBody>
          <a:bodyPr/>
          <a:lstStyle>
            <a:lvl1pPr defTabSz="914400">
              <a:defRPr/>
            </a:lvl1pPr>
          </a:lstStyle>
          <a:p>
            <a:fld id="{9EF2CE44-6FFA-4628-BFBE-ED49E7D50EF6}" type="slidenum">
              <a:rPr lang="en-US" altLang="en-US"/>
              <a:pPr/>
              <a:t>‹#›</a:t>
            </a:fld>
            <a:endParaRPr lang="en-US" altLang="en-US"/>
          </a:p>
        </p:txBody>
      </p:sp>
    </p:spTree>
    <p:extLst>
      <p:ext uri="{BB962C8B-B14F-4D97-AF65-F5344CB8AC3E}">
        <p14:creationId xmlns:p14="http://schemas.microsoft.com/office/powerpoint/2010/main" val="1115236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2D683F8-B11C-40B2-8459-CC2517F4062C}"/>
              </a:ext>
            </a:extLst>
          </p:cNvPr>
          <p:cNvSpPr>
            <a:spLocks noGrp="1"/>
          </p:cNvSpPr>
          <p:nvPr>
            <p:ph type="dt" sz="half" idx="10"/>
          </p:nvPr>
        </p:nvSpPr>
        <p:spPr/>
        <p:txBody>
          <a:bodyPr/>
          <a:lstStyle>
            <a:lvl1pPr defTabSz="914400">
              <a:defRPr/>
            </a:lvl1pPr>
          </a:lstStyle>
          <a:p>
            <a:pPr>
              <a:defRPr/>
            </a:pPr>
            <a:fld id="{BE641737-C344-40B8-8AF1-5F39382326A1}" type="datetime1">
              <a:rPr lang="en-US"/>
              <a:pPr>
                <a:defRPr/>
              </a:pPr>
              <a:t>1/26/2022</a:t>
            </a:fld>
            <a:endParaRPr lang="en-US"/>
          </a:p>
        </p:txBody>
      </p:sp>
      <p:sp>
        <p:nvSpPr>
          <p:cNvPr id="3" name="Footer Placeholder 4">
            <a:extLst>
              <a:ext uri="{FF2B5EF4-FFF2-40B4-BE49-F238E27FC236}">
                <a16:creationId xmlns:a16="http://schemas.microsoft.com/office/drawing/2014/main" id="{CD2E0874-3C2E-40B2-BF32-FBCDFCB5B6AB}"/>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4" name="Slide Number Placeholder 5">
            <a:extLst>
              <a:ext uri="{FF2B5EF4-FFF2-40B4-BE49-F238E27FC236}">
                <a16:creationId xmlns:a16="http://schemas.microsoft.com/office/drawing/2014/main" id="{683A8B44-A1E5-4C7F-8B1C-C87B8CD3A516}"/>
              </a:ext>
            </a:extLst>
          </p:cNvPr>
          <p:cNvSpPr>
            <a:spLocks noGrp="1"/>
          </p:cNvSpPr>
          <p:nvPr>
            <p:ph type="sldNum" sz="quarter" idx="12"/>
          </p:nvPr>
        </p:nvSpPr>
        <p:spPr/>
        <p:txBody>
          <a:bodyPr/>
          <a:lstStyle>
            <a:lvl1pPr defTabSz="914400">
              <a:defRPr/>
            </a:lvl1pPr>
          </a:lstStyle>
          <a:p>
            <a:fld id="{9C67FF2F-5C4F-44A3-8554-9ACA0DD80DA6}" type="slidenum">
              <a:rPr lang="en-US" altLang="en-US"/>
              <a:pPr/>
              <a:t>‹#›</a:t>
            </a:fld>
            <a:endParaRPr lang="en-US" altLang="en-US"/>
          </a:p>
        </p:txBody>
      </p:sp>
    </p:spTree>
    <p:extLst>
      <p:ext uri="{BB962C8B-B14F-4D97-AF65-F5344CB8AC3E}">
        <p14:creationId xmlns:p14="http://schemas.microsoft.com/office/powerpoint/2010/main" val="3209988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437CE5F-1FBC-4533-8CBF-CF5C9540B042}"/>
              </a:ext>
            </a:extLst>
          </p:cNvPr>
          <p:cNvSpPr>
            <a:spLocks noGrp="1"/>
          </p:cNvSpPr>
          <p:nvPr>
            <p:ph type="dt" sz="half" idx="10"/>
          </p:nvPr>
        </p:nvSpPr>
        <p:spPr/>
        <p:txBody>
          <a:bodyPr/>
          <a:lstStyle>
            <a:lvl1pPr defTabSz="914400">
              <a:defRPr/>
            </a:lvl1pPr>
          </a:lstStyle>
          <a:p>
            <a:pPr>
              <a:defRPr/>
            </a:pPr>
            <a:fld id="{A126E6A5-1E13-4226-82BA-BE53079CCA4C}" type="datetime1">
              <a:rPr lang="en-US"/>
              <a:pPr>
                <a:defRPr/>
              </a:pPr>
              <a:t>1/26/2022</a:t>
            </a:fld>
            <a:endParaRPr lang="en-US"/>
          </a:p>
        </p:txBody>
      </p:sp>
      <p:sp>
        <p:nvSpPr>
          <p:cNvPr id="6" name="Footer Placeholder 4">
            <a:extLst>
              <a:ext uri="{FF2B5EF4-FFF2-40B4-BE49-F238E27FC236}">
                <a16:creationId xmlns:a16="http://schemas.microsoft.com/office/drawing/2014/main" id="{D078A374-67F6-4F15-9935-FB2119EC03E9}"/>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7" name="Slide Number Placeholder 5">
            <a:extLst>
              <a:ext uri="{FF2B5EF4-FFF2-40B4-BE49-F238E27FC236}">
                <a16:creationId xmlns:a16="http://schemas.microsoft.com/office/drawing/2014/main" id="{91EE8E50-3EE1-4B7A-AEAD-84EAF1CF8BF3}"/>
              </a:ext>
            </a:extLst>
          </p:cNvPr>
          <p:cNvSpPr>
            <a:spLocks noGrp="1"/>
          </p:cNvSpPr>
          <p:nvPr>
            <p:ph type="sldNum" sz="quarter" idx="12"/>
          </p:nvPr>
        </p:nvSpPr>
        <p:spPr/>
        <p:txBody>
          <a:bodyPr/>
          <a:lstStyle>
            <a:lvl1pPr defTabSz="914400">
              <a:defRPr/>
            </a:lvl1pPr>
          </a:lstStyle>
          <a:p>
            <a:fld id="{C503BCAE-0F84-4378-BBEB-87D7A4D6A830}" type="slidenum">
              <a:rPr lang="en-US" altLang="en-US"/>
              <a:pPr/>
              <a:t>‹#›</a:t>
            </a:fld>
            <a:endParaRPr lang="en-US" altLang="en-US"/>
          </a:p>
        </p:txBody>
      </p:sp>
    </p:spTree>
    <p:extLst>
      <p:ext uri="{BB962C8B-B14F-4D97-AF65-F5344CB8AC3E}">
        <p14:creationId xmlns:p14="http://schemas.microsoft.com/office/powerpoint/2010/main" val="344090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B6197E0-D229-4418-8DC2-BFEC58737F1D}"/>
              </a:ext>
            </a:extLst>
          </p:cNvPr>
          <p:cNvSpPr>
            <a:spLocks noGrp="1"/>
          </p:cNvSpPr>
          <p:nvPr>
            <p:ph type="dt" sz="half" idx="10"/>
          </p:nvPr>
        </p:nvSpPr>
        <p:spPr/>
        <p:txBody>
          <a:bodyPr/>
          <a:lstStyle>
            <a:lvl1pPr defTabSz="914400">
              <a:defRPr/>
            </a:lvl1pPr>
          </a:lstStyle>
          <a:p>
            <a:pPr>
              <a:defRPr/>
            </a:pPr>
            <a:fld id="{2B0579FB-D6EF-4ADB-A4FC-ED3EF9659B03}" type="datetime1">
              <a:rPr lang="en-US"/>
              <a:pPr>
                <a:defRPr/>
              </a:pPr>
              <a:t>1/26/2022</a:t>
            </a:fld>
            <a:endParaRPr lang="en-US"/>
          </a:p>
        </p:txBody>
      </p:sp>
      <p:sp>
        <p:nvSpPr>
          <p:cNvPr id="6" name="Footer Placeholder 4">
            <a:extLst>
              <a:ext uri="{FF2B5EF4-FFF2-40B4-BE49-F238E27FC236}">
                <a16:creationId xmlns:a16="http://schemas.microsoft.com/office/drawing/2014/main" id="{AA86B913-2B6D-4B14-9A28-E39FA54A19F2}"/>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7" name="Slide Number Placeholder 5">
            <a:extLst>
              <a:ext uri="{FF2B5EF4-FFF2-40B4-BE49-F238E27FC236}">
                <a16:creationId xmlns:a16="http://schemas.microsoft.com/office/drawing/2014/main" id="{AB11BFF2-E7EA-4340-8A03-67B07A7A302E}"/>
              </a:ext>
            </a:extLst>
          </p:cNvPr>
          <p:cNvSpPr>
            <a:spLocks noGrp="1"/>
          </p:cNvSpPr>
          <p:nvPr>
            <p:ph type="sldNum" sz="quarter" idx="12"/>
          </p:nvPr>
        </p:nvSpPr>
        <p:spPr/>
        <p:txBody>
          <a:bodyPr/>
          <a:lstStyle>
            <a:lvl1pPr defTabSz="914400">
              <a:defRPr/>
            </a:lvl1pPr>
          </a:lstStyle>
          <a:p>
            <a:fld id="{D89E366B-AE2C-48CD-895D-DECB5CCC984F}" type="slidenum">
              <a:rPr lang="en-US" altLang="en-US"/>
              <a:pPr/>
              <a:t>‹#›</a:t>
            </a:fld>
            <a:endParaRPr lang="en-US" altLang="en-US"/>
          </a:p>
        </p:txBody>
      </p:sp>
    </p:spTree>
    <p:extLst>
      <p:ext uri="{BB962C8B-B14F-4D97-AF65-F5344CB8AC3E}">
        <p14:creationId xmlns:p14="http://schemas.microsoft.com/office/powerpoint/2010/main" val="1457836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63206-A6C9-4D20-8D4C-80BFBA5A5D2F}"/>
              </a:ext>
            </a:extLst>
          </p:cNvPr>
          <p:cNvSpPr>
            <a:spLocks noGrp="1"/>
          </p:cNvSpPr>
          <p:nvPr>
            <p:ph type="dt" sz="half" idx="10"/>
          </p:nvPr>
        </p:nvSpPr>
        <p:spPr/>
        <p:txBody>
          <a:bodyPr/>
          <a:lstStyle>
            <a:lvl1pPr defTabSz="914400">
              <a:defRPr/>
            </a:lvl1pPr>
          </a:lstStyle>
          <a:p>
            <a:pPr>
              <a:defRPr/>
            </a:pPr>
            <a:fld id="{E0E0BB32-C6BC-4547-8DC1-85DADA70DE60}" type="datetime1">
              <a:rPr lang="en-US"/>
              <a:pPr>
                <a:defRPr/>
              </a:pPr>
              <a:t>1/26/2022</a:t>
            </a:fld>
            <a:endParaRPr lang="en-US"/>
          </a:p>
        </p:txBody>
      </p:sp>
      <p:sp>
        <p:nvSpPr>
          <p:cNvPr id="5" name="Footer Placeholder 4">
            <a:extLst>
              <a:ext uri="{FF2B5EF4-FFF2-40B4-BE49-F238E27FC236}">
                <a16:creationId xmlns:a16="http://schemas.microsoft.com/office/drawing/2014/main" id="{60C7566A-5189-46F4-97D9-47FCD89F8D1D}"/>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6" name="Slide Number Placeholder 5">
            <a:extLst>
              <a:ext uri="{FF2B5EF4-FFF2-40B4-BE49-F238E27FC236}">
                <a16:creationId xmlns:a16="http://schemas.microsoft.com/office/drawing/2014/main" id="{C9C515DE-4970-41FC-BAFB-4C2A3FDBDE4D}"/>
              </a:ext>
            </a:extLst>
          </p:cNvPr>
          <p:cNvSpPr>
            <a:spLocks noGrp="1"/>
          </p:cNvSpPr>
          <p:nvPr>
            <p:ph type="sldNum" sz="quarter" idx="12"/>
          </p:nvPr>
        </p:nvSpPr>
        <p:spPr/>
        <p:txBody>
          <a:bodyPr/>
          <a:lstStyle>
            <a:lvl1pPr defTabSz="914400">
              <a:defRPr/>
            </a:lvl1pPr>
          </a:lstStyle>
          <a:p>
            <a:fld id="{86723783-185D-4C80-B8DC-034335F4A3EB}" type="slidenum">
              <a:rPr lang="en-US" altLang="en-US"/>
              <a:pPr/>
              <a:t>‹#›</a:t>
            </a:fld>
            <a:endParaRPr lang="en-US" altLang="en-US"/>
          </a:p>
        </p:txBody>
      </p:sp>
    </p:spTree>
    <p:extLst>
      <p:ext uri="{BB962C8B-B14F-4D97-AF65-F5344CB8AC3E}">
        <p14:creationId xmlns:p14="http://schemas.microsoft.com/office/powerpoint/2010/main" val="4290561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AC891-CBA7-4831-862A-6FA4AD2E456D}"/>
              </a:ext>
            </a:extLst>
          </p:cNvPr>
          <p:cNvSpPr>
            <a:spLocks noGrp="1"/>
          </p:cNvSpPr>
          <p:nvPr>
            <p:ph type="dt" sz="half" idx="10"/>
          </p:nvPr>
        </p:nvSpPr>
        <p:spPr/>
        <p:txBody>
          <a:bodyPr/>
          <a:lstStyle>
            <a:lvl1pPr defTabSz="914400">
              <a:defRPr/>
            </a:lvl1pPr>
          </a:lstStyle>
          <a:p>
            <a:pPr>
              <a:defRPr/>
            </a:pPr>
            <a:fld id="{D45C6773-16F3-4573-9907-591F12B68384}" type="datetime1">
              <a:rPr lang="en-US"/>
              <a:pPr>
                <a:defRPr/>
              </a:pPr>
              <a:t>1/26/2022</a:t>
            </a:fld>
            <a:endParaRPr lang="en-US"/>
          </a:p>
        </p:txBody>
      </p:sp>
      <p:sp>
        <p:nvSpPr>
          <p:cNvPr id="5" name="Footer Placeholder 4">
            <a:extLst>
              <a:ext uri="{FF2B5EF4-FFF2-40B4-BE49-F238E27FC236}">
                <a16:creationId xmlns:a16="http://schemas.microsoft.com/office/drawing/2014/main" id="{9E4C3983-0330-457C-9556-446D122929E4}"/>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6" name="Slide Number Placeholder 5">
            <a:extLst>
              <a:ext uri="{FF2B5EF4-FFF2-40B4-BE49-F238E27FC236}">
                <a16:creationId xmlns:a16="http://schemas.microsoft.com/office/drawing/2014/main" id="{C8BB9739-5904-4A86-BD81-3BB92B0A030B}"/>
              </a:ext>
            </a:extLst>
          </p:cNvPr>
          <p:cNvSpPr>
            <a:spLocks noGrp="1"/>
          </p:cNvSpPr>
          <p:nvPr>
            <p:ph type="sldNum" sz="quarter" idx="12"/>
          </p:nvPr>
        </p:nvSpPr>
        <p:spPr/>
        <p:txBody>
          <a:bodyPr/>
          <a:lstStyle>
            <a:lvl1pPr defTabSz="914400">
              <a:defRPr/>
            </a:lvl1pPr>
          </a:lstStyle>
          <a:p>
            <a:fld id="{96BCAC02-F04A-413D-800E-0F6CACFAF202}" type="slidenum">
              <a:rPr lang="en-US" altLang="en-US"/>
              <a:pPr/>
              <a:t>‹#›</a:t>
            </a:fld>
            <a:endParaRPr lang="en-US" altLang="en-US"/>
          </a:p>
        </p:txBody>
      </p:sp>
    </p:spTree>
    <p:extLst>
      <p:ext uri="{BB962C8B-B14F-4D97-AF65-F5344CB8AC3E}">
        <p14:creationId xmlns:p14="http://schemas.microsoft.com/office/powerpoint/2010/main" val="40222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5" name="Picture 15" descr="42-19733431.jpg">
            <a:extLst>
              <a:ext uri="{FF2B5EF4-FFF2-40B4-BE49-F238E27FC236}">
                <a16:creationId xmlns:a16="http://schemas.microsoft.com/office/drawing/2014/main" id="{C84DD5C2-CED0-4DD7-9849-F6F124D97842}"/>
              </a:ext>
            </a:extLst>
          </p:cNvPr>
          <p:cNvPicPr>
            <a:picLocks noChangeAspect="1"/>
          </p:cNvPicPr>
          <p:nvPr userDrawn="1"/>
        </p:nvPicPr>
        <p:blipFill>
          <a:blip r:embed="rId2">
            <a:extLst>
              <a:ext uri="{28A0092B-C50C-407E-A947-70E740481C1C}">
                <a14:useLocalDpi xmlns:a14="http://schemas.microsoft.com/office/drawing/2010/main" val="0"/>
              </a:ext>
            </a:extLst>
          </a:blip>
          <a:srcRect l="15392" r="6970" b="12659"/>
          <a:stretch>
            <a:fillRect/>
          </a:stretch>
        </p:blipFill>
        <p:spPr bwMode="auto">
          <a:xfrm>
            <a:off x="-1588" y="6350"/>
            <a:ext cx="9145588"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3671F68-AF9C-4045-B5A2-110805103B48}"/>
              </a:ext>
            </a:extLst>
          </p:cNvPr>
          <p:cNvSpPr/>
          <p:nvPr userDrawn="1"/>
        </p:nvSpPr>
        <p:spPr>
          <a:xfrm>
            <a:off x="0" y="3200400"/>
            <a:ext cx="5713413"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5DDA5B37-40FE-4FDE-992F-9B907B5D77AA}"/>
              </a:ext>
            </a:extLst>
          </p:cNvPr>
          <p:cNvSpPr/>
          <p:nvPr userDrawn="1"/>
        </p:nvSpPr>
        <p:spPr>
          <a:xfrm>
            <a:off x="0" y="3962400"/>
            <a:ext cx="66294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CED132D9-D9B6-4C7B-A84E-2F46C39E4231}"/>
              </a:ext>
            </a:extLst>
          </p:cNvPr>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Picture 21" descr="tru_logo_4cp_pos_noTM.png">
            <a:extLst>
              <a:ext uri="{FF2B5EF4-FFF2-40B4-BE49-F238E27FC236}">
                <a16:creationId xmlns:a16="http://schemas.microsoft.com/office/drawing/2014/main" id="{1D0A24B5-8DAD-4D86-8897-9AAB77D9D8E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228600"/>
            <a:ext cx="30416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17"/>
          <p:cNvSpPr>
            <a:spLocks noGrp="1"/>
          </p:cNvSpPr>
          <p:nvPr>
            <p:ph type="title"/>
          </p:nvPr>
        </p:nvSpPr>
        <p:spPr>
          <a:xfrm>
            <a:off x="304800" y="3200400"/>
            <a:ext cx="5419725"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a:t>Click to edit Master title style</a:t>
            </a:r>
            <a:endParaRPr lang="en-US" dirty="0"/>
          </a:p>
        </p:txBody>
      </p:sp>
      <p:sp>
        <p:nvSpPr>
          <p:cNvPr id="22" name="Text Placeholder 21"/>
          <p:cNvSpPr>
            <a:spLocks noGrp="1"/>
          </p:cNvSpPr>
          <p:nvPr>
            <p:ph type="body" sz="quarter" idx="10"/>
          </p:nvPr>
        </p:nvSpPr>
        <p:spPr>
          <a:xfrm>
            <a:off x="304800" y="3962400"/>
            <a:ext cx="6324600" cy="609600"/>
          </a:xfrm>
        </p:spPr>
        <p:txBody>
          <a:bodyPr anchor="ctr">
            <a:normAutofit/>
          </a:bodyPr>
          <a:lstStyle>
            <a:lvl1pPr>
              <a:buNone/>
              <a:defRPr sz="2200" b="1" i="0">
                <a:solidFill>
                  <a:schemeClr val="bg1"/>
                </a:solidFill>
                <a:latin typeface="Arial"/>
                <a:cs typeface="Arial"/>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a:t>Click to edit Master text styles</a:t>
            </a:r>
          </a:p>
        </p:txBody>
      </p:sp>
      <p:sp>
        <p:nvSpPr>
          <p:cNvPr id="24" name="Text Placeholder 23"/>
          <p:cNvSpPr>
            <a:spLocks noGrp="1"/>
          </p:cNvSpPr>
          <p:nvPr>
            <p:ph type="body" sz="quarter" idx="11"/>
          </p:nvPr>
        </p:nvSpPr>
        <p:spPr>
          <a:xfrm>
            <a:off x="304800" y="4724400"/>
            <a:ext cx="4267200" cy="609600"/>
          </a:xfrm>
        </p:spPr>
        <p:txBody>
          <a:bodyPr anchor="ctr"/>
          <a:lstStyle>
            <a:lvl1pPr>
              <a:buNone/>
              <a:defRPr sz="1600">
                <a:solidFill>
                  <a:schemeClr val="bg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410125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5" name="Picture 15" descr="tru_logo_4cp_pos_noTM.png">
            <a:extLst>
              <a:ext uri="{FF2B5EF4-FFF2-40B4-BE49-F238E27FC236}">
                <a16:creationId xmlns:a16="http://schemas.microsoft.com/office/drawing/2014/main" id="{763DBFEF-4B53-4B4C-9C45-8BA90D4AEA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215900"/>
            <a:ext cx="30416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8AD6306-1CAF-4247-ADC4-D522CB90C813}"/>
              </a:ext>
            </a:extLst>
          </p:cNvPr>
          <p:cNvSpPr/>
          <p:nvPr userDrawn="1"/>
        </p:nvSpPr>
        <p:spPr>
          <a:xfrm>
            <a:off x="0" y="3200400"/>
            <a:ext cx="5713413"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D29638A3-41DB-4EDC-8509-12BDBD0CC918}"/>
              </a:ext>
            </a:extLst>
          </p:cNvPr>
          <p:cNvSpPr/>
          <p:nvPr userDrawn="1"/>
        </p:nvSpPr>
        <p:spPr>
          <a:xfrm>
            <a:off x="0" y="3962400"/>
            <a:ext cx="6629400" cy="60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B4AFC551-C545-4B18-A3CB-3AABECA4CFC4}"/>
              </a:ext>
            </a:extLst>
          </p:cNvPr>
          <p:cNvSpPr/>
          <p:nvPr userDrawn="1"/>
        </p:nvSpPr>
        <p:spPr>
          <a:xfrm>
            <a:off x="0" y="4724400"/>
            <a:ext cx="4572000" cy="609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Title 17"/>
          <p:cNvSpPr>
            <a:spLocks noGrp="1"/>
          </p:cNvSpPr>
          <p:nvPr>
            <p:ph type="title"/>
          </p:nvPr>
        </p:nvSpPr>
        <p:spPr>
          <a:xfrm>
            <a:off x="304800" y="3200400"/>
            <a:ext cx="5410200" cy="609600"/>
          </a:xfrm>
          <a:prstGeom prst="rect">
            <a:avLst/>
          </a:prstGeom>
        </p:spPr>
        <p:txBody>
          <a:bodyPr anchor="ctr"/>
          <a:lstStyle>
            <a:lvl1pPr algn="l">
              <a:lnSpc>
                <a:spcPct val="100000"/>
              </a:lnSpc>
              <a:spcAft>
                <a:spcPts val="1800"/>
              </a:spcAft>
              <a:defRPr sz="2200" b="1" i="0">
                <a:solidFill>
                  <a:schemeClr val="bg1"/>
                </a:solidFill>
                <a:latin typeface="Arial"/>
                <a:cs typeface="Arial"/>
              </a:defRPr>
            </a:lvl1pPr>
          </a:lstStyle>
          <a:p>
            <a:r>
              <a:rPr lang="en-US"/>
              <a:t>Click to edit Master title style</a:t>
            </a:r>
            <a:endParaRPr lang="en-US" dirty="0"/>
          </a:p>
        </p:txBody>
      </p:sp>
      <p:sp>
        <p:nvSpPr>
          <p:cNvPr id="14" name="Text Placeholder 21"/>
          <p:cNvSpPr>
            <a:spLocks noGrp="1"/>
          </p:cNvSpPr>
          <p:nvPr>
            <p:ph type="body" sz="quarter" idx="10"/>
          </p:nvPr>
        </p:nvSpPr>
        <p:spPr>
          <a:xfrm>
            <a:off x="304800" y="3962400"/>
            <a:ext cx="6324600" cy="609600"/>
          </a:xfrm>
        </p:spPr>
        <p:txBody>
          <a:bodyPr anchor="ctr">
            <a:normAutofit/>
          </a:bodyPr>
          <a:lstStyle>
            <a:lvl1pPr>
              <a:buNone/>
              <a:defRPr sz="2200" b="1" i="0">
                <a:solidFill>
                  <a:schemeClr val="bg1"/>
                </a:solidFill>
                <a:latin typeface="Arial"/>
                <a:cs typeface="Arial"/>
              </a:defRPr>
            </a:lvl1pPr>
            <a:lvl2pPr>
              <a:buNone/>
              <a:defRPr>
                <a:solidFill>
                  <a:schemeClr val="bg1"/>
                </a:solidFill>
                <a:latin typeface="Gotham Bold" pitchFamily="50" charset="0"/>
                <a:cs typeface="Gotham Bold" pitchFamily="50" charset="0"/>
              </a:defRPr>
            </a:lvl2pPr>
            <a:lvl3pPr>
              <a:buNone/>
              <a:defRPr>
                <a:solidFill>
                  <a:schemeClr val="bg1"/>
                </a:solidFill>
                <a:latin typeface="Gotham Bold" pitchFamily="50" charset="0"/>
                <a:cs typeface="Gotham Bold" pitchFamily="50" charset="0"/>
              </a:defRPr>
            </a:lvl3pPr>
            <a:lvl4pPr>
              <a:buNone/>
              <a:defRPr>
                <a:solidFill>
                  <a:schemeClr val="bg1"/>
                </a:solidFill>
                <a:latin typeface="Gotham Bold" pitchFamily="50" charset="0"/>
                <a:cs typeface="Gotham Bold" pitchFamily="50" charset="0"/>
              </a:defRPr>
            </a:lvl4pPr>
            <a:lvl5pPr>
              <a:buNone/>
              <a:defRPr>
                <a:solidFill>
                  <a:schemeClr val="bg1"/>
                </a:solidFill>
                <a:latin typeface="Gotham Bold" pitchFamily="50" charset="0"/>
                <a:cs typeface="Gotham Bold" pitchFamily="50" charset="0"/>
              </a:defRPr>
            </a:lvl5pPr>
          </a:lstStyle>
          <a:p>
            <a:pPr lvl="0"/>
            <a:r>
              <a:rPr lang="en-US"/>
              <a:t>Click to edit Master text styles</a:t>
            </a:r>
          </a:p>
        </p:txBody>
      </p:sp>
      <p:sp>
        <p:nvSpPr>
          <p:cNvPr id="15" name="Text Placeholder 23"/>
          <p:cNvSpPr>
            <a:spLocks noGrp="1"/>
          </p:cNvSpPr>
          <p:nvPr>
            <p:ph type="body" sz="quarter" idx="11"/>
          </p:nvPr>
        </p:nvSpPr>
        <p:spPr>
          <a:xfrm>
            <a:off x="304800" y="4724400"/>
            <a:ext cx="4267200" cy="609600"/>
          </a:xfrm>
        </p:spPr>
        <p:txBody>
          <a:bodyPr anchor="ctr"/>
          <a:lstStyle>
            <a:lvl1pPr>
              <a:buNone/>
              <a:defRPr sz="1600">
                <a:solidFill>
                  <a:schemeClr val="bg1"/>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75648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43000"/>
            <a:ext cx="7924800" cy="4800600"/>
          </a:xfrm>
        </p:spPr>
        <p:txBody>
          <a:bodyPr/>
          <a:lstStyle>
            <a:lvl1pPr>
              <a:buClr>
                <a:schemeClr val="tx2"/>
              </a:buClr>
              <a:defRPr>
                <a:latin typeface="+mn-lt"/>
                <a:cs typeface="Arial"/>
              </a:defRPr>
            </a:lvl1pPr>
            <a:lvl2pPr>
              <a:buClr>
                <a:schemeClr val="tx2"/>
              </a:buClr>
              <a:defRPr>
                <a:latin typeface="+mn-lt"/>
                <a:cs typeface="Arial"/>
              </a:defRPr>
            </a:lvl2pPr>
            <a:lvl3pPr>
              <a:buClr>
                <a:schemeClr val="tx2"/>
              </a:buClr>
              <a:defRPr>
                <a:latin typeface="+mn-lt"/>
                <a:cs typeface="Arial"/>
              </a:defRPr>
            </a:lvl3pPr>
            <a:lvl4pPr>
              <a:buClr>
                <a:schemeClr val="tx2"/>
              </a:buClr>
              <a:defRPr>
                <a:latin typeface="+mn-lt"/>
                <a:cs typeface="Arial"/>
              </a:defRPr>
            </a:lvl4pPr>
            <a:lvl5pPr>
              <a:buClr>
                <a:schemeClr val="tx2"/>
              </a:buClr>
              <a:defRPr>
                <a:latin typeface="+mn-lt"/>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7745353C-3D3A-4ACB-A70D-1FBEFD074F65}"/>
              </a:ext>
            </a:extLst>
          </p:cNvPr>
          <p:cNvSpPr>
            <a:spLocks noGrp="1"/>
          </p:cNvSpPr>
          <p:nvPr>
            <p:ph type="sldNum" sz="quarter" idx="10"/>
          </p:nvPr>
        </p:nvSpPr>
        <p:spPr/>
        <p:txBody>
          <a:bodyPr/>
          <a:lstStyle>
            <a:lvl1pPr>
              <a:defRPr/>
            </a:lvl1pPr>
          </a:lstStyle>
          <a:p>
            <a:fld id="{F7B9850D-871F-4A44-BA69-845F37B70ED3}" type="slidenum">
              <a:rPr lang="en-US" altLang="en-US"/>
              <a:pPr/>
              <a:t>‹#›</a:t>
            </a:fld>
            <a:endParaRPr lang="en-US" altLang="en-US"/>
          </a:p>
        </p:txBody>
      </p:sp>
    </p:spTree>
    <p:extLst>
      <p:ext uri="{BB962C8B-B14F-4D97-AF65-F5344CB8AC3E}">
        <p14:creationId xmlns:p14="http://schemas.microsoft.com/office/powerpoint/2010/main" val="29787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Footer ONLY">
    <p:spTree>
      <p:nvGrpSpPr>
        <p:cNvPr id="1" name=""/>
        <p:cNvGrpSpPr/>
        <p:nvPr/>
      </p:nvGrpSpPr>
      <p:grpSpPr>
        <a:xfrm>
          <a:off x="0" y="0"/>
          <a:ext cx="0" cy="0"/>
          <a:chOff x="0" y="0"/>
          <a:chExt cx="0" cy="0"/>
        </a:xfrm>
      </p:grpSpPr>
      <p:sp>
        <p:nvSpPr>
          <p:cNvPr id="7"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015CB052-7C03-4C38-810E-631C3D35405E}"/>
              </a:ext>
            </a:extLst>
          </p:cNvPr>
          <p:cNvSpPr>
            <a:spLocks noGrp="1"/>
          </p:cNvSpPr>
          <p:nvPr>
            <p:ph type="sldNum" sz="quarter" idx="10"/>
          </p:nvPr>
        </p:nvSpPr>
        <p:spPr/>
        <p:txBody>
          <a:bodyPr/>
          <a:lstStyle>
            <a:lvl1pPr>
              <a:defRPr/>
            </a:lvl1pPr>
          </a:lstStyle>
          <a:p>
            <a:fld id="{0D6DFC12-8C53-400B-9F59-09E4E58CBA53}" type="slidenum">
              <a:rPr lang="en-US" altLang="en-US"/>
              <a:pPr/>
              <a:t>‹#›</a:t>
            </a:fld>
            <a:endParaRPr lang="en-US" altLang="en-US"/>
          </a:p>
        </p:txBody>
      </p:sp>
    </p:spTree>
    <p:extLst>
      <p:ext uri="{BB962C8B-B14F-4D97-AF65-F5344CB8AC3E}">
        <p14:creationId xmlns:p14="http://schemas.microsoft.com/office/powerpoint/2010/main" val="214744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Title or Content, Footer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7C73D0-2F99-4A06-BAB8-3408E048796B}"/>
              </a:ext>
            </a:extLst>
          </p:cNvPr>
          <p:cNvSpPr/>
          <p:nvPr userDrawn="1"/>
        </p:nvSpPr>
        <p:spPr>
          <a:xfrm>
            <a:off x="0" y="0"/>
            <a:ext cx="2590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Slide Number Placeholder 5">
            <a:extLst>
              <a:ext uri="{FF2B5EF4-FFF2-40B4-BE49-F238E27FC236}">
                <a16:creationId xmlns:a16="http://schemas.microsoft.com/office/drawing/2014/main" id="{FBF7781C-02E4-4EAE-BB53-07EFC9B8E9BC}"/>
              </a:ext>
            </a:extLst>
          </p:cNvPr>
          <p:cNvSpPr>
            <a:spLocks noGrp="1"/>
          </p:cNvSpPr>
          <p:nvPr>
            <p:ph type="sldNum" sz="quarter" idx="10"/>
          </p:nvPr>
        </p:nvSpPr>
        <p:spPr/>
        <p:txBody>
          <a:bodyPr/>
          <a:lstStyle>
            <a:lvl1pPr>
              <a:defRPr/>
            </a:lvl1pPr>
          </a:lstStyle>
          <a:p>
            <a:fld id="{D5295206-6338-4EDF-8E83-925B7E5FD76C}" type="slidenum">
              <a:rPr lang="en-US" altLang="en-US"/>
              <a:pPr/>
              <a:t>‹#›</a:t>
            </a:fld>
            <a:endParaRPr lang="en-US" altLang="en-US"/>
          </a:p>
        </p:txBody>
      </p:sp>
    </p:spTree>
    <p:extLst>
      <p:ext uri="{BB962C8B-B14F-4D97-AF65-F5344CB8AC3E}">
        <p14:creationId xmlns:p14="http://schemas.microsoft.com/office/powerpoint/2010/main" val="391126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143001"/>
            <a:ext cx="3886200" cy="4800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a:t>Click to edit Master title style</a:t>
            </a:r>
            <a:endParaRPr lang="en-US" dirty="0"/>
          </a:p>
        </p:txBody>
      </p:sp>
      <p:sp>
        <p:nvSpPr>
          <p:cNvPr id="10" name="Content Placeholder 2"/>
          <p:cNvSpPr>
            <a:spLocks noGrp="1"/>
          </p:cNvSpPr>
          <p:nvPr>
            <p:ph sz="half" idx="10"/>
          </p:nvPr>
        </p:nvSpPr>
        <p:spPr>
          <a:xfrm>
            <a:off x="4800600" y="1143001"/>
            <a:ext cx="3886200" cy="4800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80AFAE9-78C4-4C3B-9B64-7836B23EE2CC}"/>
              </a:ext>
            </a:extLst>
          </p:cNvPr>
          <p:cNvSpPr>
            <a:spLocks noGrp="1"/>
          </p:cNvSpPr>
          <p:nvPr>
            <p:ph type="sldNum" sz="quarter" idx="11"/>
          </p:nvPr>
        </p:nvSpPr>
        <p:spPr/>
        <p:txBody>
          <a:bodyPr/>
          <a:lstStyle>
            <a:lvl1pPr>
              <a:defRPr/>
            </a:lvl1pPr>
          </a:lstStyle>
          <a:p>
            <a:fld id="{4D17BF95-214D-4DAE-8DB8-1347C856C696}" type="slidenum">
              <a:rPr lang="en-US" altLang="en-US"/>
              <a:pPr/>
              <a:t>‹#›</a:t>
            </a:fld>
            <a:endParaRPr lang="en-US" altLang="en-US"/>
          </a:p>
        </p:txBody>
      </p:sp>
    </p:spTree>
    <p:extLst>
      <p:ext uri="{BB962C8B-B14F-4D97-AF65-F5344CB8AC3E}">
        <p14:creationId xmlns:p14="http://schemas.microsoft.com/office/powerpoint/2010/main" val="91306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Titl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1143000"/>
            <a:ext cx="3886200" cy="639762"/>
          </a:xfrm>
        </p:spPr>
        <p:txBody>
          <a:bodyPr anchor="b">
            <a:normAutofit/>
          </a:bodyPr>
          <a:lstStyle>
            <a:lvl1pPr marL="0" indent="0">
              <a:buNone/>
              <a:defRPr sz="2000" b="1">
                <a:solidFill>
                  <a:schemeClr val="tx2"/>
                </a:solidFill>
                <a:latin typeface="+mj-lt"/>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1782762"/>
            <a:ext cx="3886200" cy="416083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7"/>
          <p:cNvSpPr>
            <a:spLocks noGrp="1"/>
          </p:cNvSpPr>
          <p:nvPr>
            <p:ph type="title"/>
          </p:nvPr>
        </p:nvSpPr>
        <p:spPr>
          <a:xfrm>
            <a:off x="762000" y="76200"/>
            <a:ext cx="7924800" cy="762000"/>
          </a:xfrm>
          <a:prstGeom prst="rect">
            <a:avLst/>
          </a:prstGeom>
        </p:spPr>
        <p:txBody>
          <a:bodyPr anchor="ctr"/>
          <a:lstStyle>
            <a:lvl1pPr algn="l">
              <a:defRPr sz="2400" b="0" i="0">
                <a:solidFill>
                  <a:schemeClr val="accent1"/>
                </a:solidFill>
                <a:latin typeface="+mj-lt"/>
                <a:cs typeface="Times New Roman" pitchFamily="18" charset="0"/>
              </a:defRPr>
            </a:lvl1pPr>
          </a:lstStyle>
          <a:p>
            <a:r>
              <a:rPr lang="en-US"/>
              <a:t>Click to edit Master title style</a:t>
            </a:r>
            <a:endParaRPr lang="en-US" dirty="0"/>
          </a:p>
        </p:txBody>
      </p:sp>
      <p:sp>
        <p:nvSpPr>
          <p:cNvPr id="14" name="Text Placeholder 2"/>
          <p:cNvSpPr>
            <a:spLocks noGrp="1"/>
          </p:cNvSpPr>
          <p:nvPr>
            <p:ph type="body" idx="12"/>
          </p:nvPr>
        </p:nvSpPr>
        <p:spPr>
          <a:xfrm>
            <a:off x="4800600" y="1143000"/>
            <a:ext cx="3886200" cy="639762"/>
          </a:xfrm>
        </p:spPr>
        <p:txBody>
          <a:bodyPr anchor="b">
            <a:normAutofit/>
          </a:bodyPr>
          <a:lstStyle>
            <a:lvl1pPr marL="0" indent="0">
              <a:buNone/>
              <a:defRPr sz="2000" b="1">
                <a:solidFill>
                  <a:schemeClr val="tx2"/>
                </a:solidFill>
                <a:latin typeface="+mj-lt"/>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p:cNvSpPr>
            <a:spLocks noGrp="1"/>
          </p:cNvSpPr>
          <p:nvPr>
            <p:ph sz="half" idx="13"/>
          </p:nvPr>
        </p:nvSpPr>
        <p:spPr>
          <a:xfrm>
            <a:off x="4800600" y="1782762"/>
            <a:ext cx="3886200" cy="416083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1E55F971-AEE1-4A3F-BCE2-89AC1B2AC02D}"/>
              </a:ext>
            </a:extLst>
          </p:cNvPr>
          <p:cNvSpPr>
            <a:spLocks noGrp="1"/>
          </p:cNvSpPr>
          <p:nvPr>
            <p:ph type="sldNum" sz="quarter" idx="14"/>
          </p:nvPr>
        </p:nvSpPr>
        <p:spPr/>
        <p:txBody>
          <a:bodyPr/>
          <a:lstStyle>
            <a:lvl1pPr>
              <a:defRPr/>
            </a:lvl1pPr>
          </a:lstStyle>
          <a:p>
            <a:fld id="{5AAB307F-F418-4D6F-8BFA-A6F0EF2B0986}" type="slidenum">
              <a:rPr lang="en-US" altLang="en-US"/>
              <a:pPr/>
              <a:t>‹#›</a:t>
            </a:fld>
            <a:endParaRPr lang="en-US" altLang="en-US"/>
          </a:p>
        </p:txBody>
      </p:sp>
    </p:spTree>
    <p:extLst>
      <p:ext uri="{BB962C8B-B14F-4D97-AF65-F5344CB8AC3E}">
        <p14:creationId xmlns:p14="http://schemas.microsoft.com/office/powerpoint/2010/main" val="3776200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7E0F825-8E3B-4BF3-B364-4CD44D739B74}"/>
              </a:ext>
            </a:extLst>
          </p:cNvPr>
          <p:cNvSpPr>
            <a:spLocks noGrp="1"/>
          </p:cNvSpPr>
          <p:nvPr>
            <p:ph type="dt" sz="half" idx="10"/>
          </p:nvPr>
        </p:nvSpPr>
        <p:spPr/>
        <p:txBody>
          <a:bodyPr/>
          <a:lstStyle>
            <a:lvl1pPr defTabSz="914400">
              <a:defRPr/>
            </a:lvl1pPr>
          </a:lstStyle>
          <a:p>
            <a:pPr>
              <a:defRPr/>
            </a:pPr>
            <a:fld id="{E446C584-402C-4FC3-90CB-0429FD740D87}" type="datetime1">
              <a:rPr lang="en-US"/>
              <a:pPr>
                <a:defRPr/>
              </a:pPr>
              <a:t>1/26/2022</a:t>
            </a:fld>
            <a:endParaRPr lang="en-US"/>
          </a:p>
        </p:txBody>
      </p:sp>
      <p:sp>
        <p:nvSpPr>
          <p:cNvPr id="5" name="Footer Placeholder 4">
            <a:extLst>
              <a:ext uri="{FF2B5EF4-FFF2-40B4-BE49-F238E27FC236}">
                <a16:creationId xmlns:a16="http://schemas.microsoft.com/office/drawing/2014/main" id="{86662119-0CA5-481A-9C3F-AF8AA31D6F29}"/>
              </a:ext>
            </a:extLst>
          </p:cNvPr>
          <p:cNvSpPr>
            <a:spLocks noGrp="1"/>
          </p:cNvSpPr>
          <p:nvPr>
            <p:ph type="ftr" sz="quarter" idx="11"/>
          </p:nvPr>
        </p:nvSpPr>
        <p:spPr/>
        <p:txBody>
          <a:bodyPr/>
          <a:lstStyle>
            <a:lvl1pPr defTabSz="914400" fontAlgn="auto">
              <a:spcBef>
                <a:spcPts val="0"/>
              </a:spcBef>
              <a:spcAft>
                <a:spcPts val="0"/>
              </a:spcAft>
              <a:defRPr/>
            </a:lvl1pPr>
          </a:lstStyle>
          <a:p>
            <a:pPr>
              <a:defRPr/>
            </a:pPr>
            <a:endParaRPr lang="en-US"/>
          </a:p>
        </p:txBody>
      </p:sp>
      <p:sp>
        <p:nvSpPr>
          <p:cNvPr id="6" name="Slide Number Placeholder 5">
            <a:extLst>
              <a:ext uri="{FF2B5EF4-FFF2-40B4-BE49-F238E27FC236}">
                <a16:creationId xmlns:a16="http://schemas.microsoft.com/office/drawing/2014/main" id="{09C7025B-4C78-420F-BE65-F751CA084E58}"/>
              </a:ext>
            </a:extLst>
          </p:cNvPr>
          <p:cNvSpPr>
            <a:spLocks noGrp="1"/>
          </p:cNvSpPr>
          <p:nvPr>
            <p:ph type="sldNum" sz="quarter" idx="12"/>
          </p:nvPr>
        </p:nvSpPr>
        <p:spPr/>
        <p:txBody>
          <a:bodyPr/>
          <a:lstStyle>
            <a:lvl1pPr defTabSz="914400">
              <a:defRPr/>
            </a:lvl1pPr>
          </a:lstStyle>
          <a:p>
            <a:fld id="{F806B108-724E-47CF-991D-2FB7B0376052}" type="slidenum">
              <a:rPr lang="en-US" altLang="en-US"/>
              <a:pPr/>
              <a:t>‹#›</a:t>
            </a:fld>
            <a:endParaRPr lang="en-US" altLang="en-US"/>
          </a:p>
        </p:txBody>
      </p:sp>
    </p:spTree>
    <p:extLst>
      <p:ext uri="{BB962C8B-B14F-4D97-AF65-F5344CB8AC3E}">
        <p14:creationId xmlns:p14="http://schemas.microsoft.com/office/powerpoint/2010/main" val="38232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E9E620F-EF51-4B3E-928B-11F0A14C8C5A}"/>
              </a:ext>
            </a:extLst>
          </p:cNvPr>
          <p:cNvSpPr/>
          <p:nvPr/>
        </p:nvSpPr>
        <p:spPr>
          <a:xfrm>
            <a:off x="8686800" y="6400800"/>
            <a:ext cx="4572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7" name="Text Placeholder 2">
            <a:extLst>
              <a:ext uri="{FF2B5EF4-FFF2-40B4-BE49-F238E27FC236}">
                <a16:creationId xmlns:a16="http://schemas.microsoft.com/office/drawing/2014/main" id="{64E3D957-673C-43D8-96D5-FE833FDDD8A7}"/>
              </a:ext>
            </a:extLst>
          </p:cNvPr>
          <p:cNvSpPr>
            <a:spLocks noGrp="1"/>
          </p:cNvSpPr>
          <p:nvPr>
            <p:ph type="body" idx="1"/>
          </p:nvPr>
        </p:nvSpPr>
        <p:spPr bwMode="auto">
          <a:xfrm>
            <a:off x="762000" y="114300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80DC1359-0084-456B-BC3B-5DC17925B261}"/>
              </a:ext>
            </a:extLst>
          </p:cNvPr>
          <p:cNvSpPr>
            <a:spLocks noGrp="1"/>
          </p:cNvSpPr>
          <p:nvPr>
            <p:ph type="sldNum" sz="quarter" idx="4"/>
          </p:nvPr>
        </p:nvSpPr>
        <p:spPr>
          <a:xfrm>
            <a:off x="8610600" y="6400800"/>
            <a:ext cx="533400" cy="228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b="1">
                <a:solidFill>
                  <a:schemeClr val="bg1"/>
                </a:solidFill>
                <a:latin typeface="Arial" panose="020B0604020202020204" pitchFamily="34" charset="0"/>
              </a:defRPr>
            </a:lvl1pPr>
          </a:lstStyle>
          <a:p>
            <a:fld id="{4A0E8273-EBED-4C63-8C79-29EC003D77D9}" type="slidenum">
              <a:rPr lang="en-US" altLang="en-US"/>
              <a:pPr/>
              <a:t>‹#›</a:t>
            </a:fld>
            <a:endParaRPr lang="en-US" altLang="en-US"/>
          </a:p>
        </p:txBody>
      </p:sp>
      <p:pic>
        <p:nvPicPr>
          <p:cNvPr id="1029" name="Picture 10" descr="tru_logo_4cp_pos_noTM.png">
            <a:extLst>
              <a:ext uri="{FF2B5EF4-FFF2-40B4-BE49-F238E27FC236}">
                <a16:creationId xmlns:a16="http://schemas.microsoft.com/office/drawing/2014/main" id="{D8F5D957-E62D-4801-884B-BFA57C4E73A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6019800"/>
            <a:ext cx="2070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0" name="Group 14">
            <a:extLst>
              <a:ext uri="{FF2B5EF4-FFF2-40B4-BE49-F238E27FC236}">
                <a16:creationId xmlns:a16="http://schemas.microsoft.com/office/drawing/2014/main" id="{0A89F09F-4038-4E3B-AB01-E07A2042E89B}"/>
              </a:ext>
            </a:extLst>
          </p:cNvPr>
          <p:cNvGrpSpPr>
            <a:grpSpLocks/>
          </p:cNvGrpSpPr>
          <p:nvPr/>
        </p:nvGrpSpPr>
        <p:grpSpPr bwMode="auto">
          <a:xfrm>
            <a:off x="0" y="187325"/>
            <a:ext cx="609600" cy="484188"/>
            <a:chOff x="0" y="187960"/>
            <a:chExt cx="609600" cy="483701"/>
          </a:xfrm>
        </p:grpSpPr>
        <p:sp>
          <p:nvSpPr>
            <p:cNvPr id="12" name="Rectangle 11">
              <a:extLst>
                <a:ext uri="{FF2B5EF4-FFF2-40B4-BE49-F238E27FC236}">
                  <a16:creationId xmlns:a16="http://schemas.microsoft.com/office/drawing/2014/main" id="{9DF3BBDE-4E3F-42A1-BAA2-FE3489679D60}"/>
                </a:ext>
              </a:extLst>
            </p:cNvPr>
            <p:cNvSpPr/>
            <p:nvPr userDrawn="1"/>
          </p:nvSpPr>
          <p:spPr>
            <a:xfrm>
              <a:off x="0" y="187960"/>
              <a:ext cx="304800" cy="15224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F54BBB03-730C-4055-A2F3-B170A1DA9579}"/>
                </a:ext>
              </a:extLst>
            </p:cNvPr>
            <p:cNvSpPr/>
            <p:nvPr userDrawn="1"/>
          </p:nvSpPr>
          <p:spPr>
            <a:xfrm>
              <a:off x="0" y="351309"/>
              <a:ext cx="609600" cy="15224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33815BFD-191C-4E53-9C26-2AE757AD2FB6}"/>
                </a:ext>
              </a:extLst>
            </p:cNvPr>
            <p:cNvSpPr/>
            <p:nvPr userDrawn="1"/>
          </p:nvSpPr>
          <p:spPr>
            <a:xfrm>
              <a:off x="0" y="519414"/>
              <a:ext cx="457200" cy="152247"/>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2060"/>
                </a:solidFill>
              </a:endParaRPr>
            </a:p>
          </p:txBody>
        </p:sp>
      </p:grpSp>
      <p:sp>
        <p:nvSpPr>
          <p:cNvPr id="1031" name="TextBox 16">
            <a:extLst>
              <a:ext uri="{FF2B5EF4-FFF2-40B4-BE49-F238E27FC236}">
                <a16:creationId xmlns:a16="http://schemas.microsoft.com/office/drawing/2014/main" id="{70EE99A0-D8CC-4807-96E5-25C3C9CDE023}"/>
              </a:ext>
            </a:extLst>
          </p:cNvPr>
          <p:cNvSpPr txBox="1">
            <a:spLocks noChangeArrowheads="1"/>
          </p:cNvSpPr>
          <p:nvPr/>
        </p:nvSpPr>
        <p:spPr bwMode="auto">
          <a:xfrm rot="5400000">
            <a:off x="8124031" y="5439569"/>
            <a:ext cx="1766888" cy="184150"/>
          </a:xfrm>
          <a:prstGeom prst="rect">
            <a:avLst/>
          </a:prstGeom>
          <a:noFill/>
          <a:ln>
            <a:noFill/>
          </a:ln>
        </p:spPr>
        <p:txBody>
          <a:bodyPr>
            <a:spAutoFit/>
          </a:bodyPr>
          <a:lstStyle>
            <a:lvl1pPr>
              <a:defRPr>
                <a:solidFill>
                  <a:schemeClr val="tx1"/>
                </a:solidFill>
                <a:latin typeface="Times New Roman" charset="0"/>
                <a:ea typeface="ＭＳ Ｐゴシック" charset="0"/>
                <a:cs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fontAlgn="base">
              <a:spcBef>
                <a:spcPct val="0"/>
              </a:spcBef>
              <a:spcAft>
                <a:spcPct val="0"/>
              </a:spcAft>
              <a:defRPr>
                <a:solidFill>
                  <a:schemeClr val="tx1"/>
                </a:solidFill>
                <a:latin typeface="Times New Roman" charset="0"/>
                <a:ea typeface="ＭＳ Ｐゴシック" charset="0"/>
              </a:defRPr>
            </a:lvl6pPr>
            <a:lvl7pPr marL="2971800" indent="-228600" fontAlgn="base">
              <a:spcBef>
                <a:spcPct val="0"/>
              </a:spcBef>
              <a:spcAft>
                <a:spcPct val="0"/>
              </a:spcAft>
              <a:defRPr>
                <a:solidFill>
                  <a:schemeClr val="tx1"/>
                </a:solidFill>
                <a:latin typeface="Times New Roman" charset="0"/>
                <a:ea typeface="ＭＳ Ｐゴシック" charset="0"/>
              </a:defRPr>
            </a:lvl7pPr>
            <a:lvl8pPr marL="3429000" indent="-228600" fontAlgn="base">
              <a:spcBef>
                <a:spcPct val="0"/>
              </a:spcBef>
              <a:spcAft>
                <a:spcPct val="0"/>
              </a:spcAft>
              <a:defRPr>
                <a:solidFill>
                  <a:schemeClr val="tx1"/>
                </a:solidFill>
                <a:latin typeface="Times New Roman" charset="0"/>
                <a:ea typeface="ＭＳ Ｐゴシック" charset="0"/>
              </a:defRPr>
            </a:lvl8pPr>
            <a:lvl9pPr marL="3886200" indent="-228600" fontAlgn="base">
              <a:spcBef>
                <a:spcPct val="0"/>
              </a:spcBef>
              <a:spcAft>
                <a:spcPct val="0"/>
              </a:spcAft>
              <a:defRPr>
                <a:solidFill>
                  <a:schemeClr val="tx1"/>
                </a:solidFill>
                <a:latin typeface="Times New Roman" charset="0"/>
                <a:ea typeface="ＭＳ Ｐゴシック" charset="0"/>
              </a:defRPr>
            </a:lvl9pPr>
          </a:lstStyle>
          <a:p>
            <a:pPr eaLnBrk="1" hangingPunct="1">
              <a:defRPr/>
            </a:pPr>
            <a:r>
              <a:rPr lang="en-US" sz="600">
                <a:sym typeface="Symbol" charset="0"/>
              </a:rPr>
              <a:t>2012 Truven Health Analytics Inc.</a:t>
            </a:r>
          </a:p>
        </p:txBody>
      </p:sp>
    </p:spTree>
  </p:cSld>
  <p:clrMap bg1="lt1" tx1="dk1" bg2="lt2" tx2="dk2" accent1="accent1" accent2="accent2" accent3="accent3" accent4="accent4" accent5="accent5" accent6="accent6" hlink="hlink" folHlink="folHlink"/>
  <p:sldLayoutIdLst>
    <p:sldLayoutId id="2147485533" r:id="rId1"/>
    <p:sldLayoutId id="2147485534" r:id="rId2"/>
    <p:sldLayoutId id="2147485535" r:id="rId3"/>
    <p:sldLayoutId id="2147485529" r:id="rId4"/>
    <p:sldLayoutId id="2147485530" r:id="rId5"/>
    <p:sldLayoutId id="2147485536" r:id="rId6"/>
    <p:sldLayoutId id="2147485531" r:id="rId7"/>
    <p:sldLayoutId id="2147485532" r:id="rId8"/>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ts val="600"/>
        </a:spcBef>
        <a:spcAft>
          <a:spcPts val="600"/>
        </a:spcAft>
        <a:buClr>
          <a:schemeClr val="tx2"/>
        </a:buClr>
        <a:buFont typeface="Wingdings" panose="05000000000000000000" pitchFamily="2" charset="2"/>
        <a:buChar char="§"/>
        <a:defRPr sz="2000" kern="1200">
          <a:solidFill>
            <a:schemeClr val="tx1"/>
          </a:solidFill>
          <a:latin typeface="+mn-lt"/>
          <a:ea typeface="MS PGothic" pitchFamily="34" charset="-128"/>
          <a:cs typeface="Arial"/>
        </a:defRPr>
      </a:lvl1pPr>
      <a:lvl2pPr marL="742950" indent="-285750" algn="l" rtl="0" eaLnBrk="0" fontAlgn="base" hangingPunct="0">
        <a:spcBef>
          <a:spcPts val="600"/>
        </a:spcBef>
        <a:spcAft>
          <a:spcPts val="600"/>
        </a:spcAft>
        <a:buClr>
          <a:schemeClr val="tx2"/>
        </a:buClr>
        <a:buFont typeface="Wingdings" panose="05000000000000000000" pitchFamily="2" charset="2"/>
        <a:buChar char="§"/>
        <a:defRPr kern="1200">
          <a:solidFill>
            <a:schemeClr val="tx1"/>
          </a:solidFill>
          <a:latin typeface="+mn-lt"/>
          <a:ea typeface="MS PGothic" pitchFamily="34" charset="-128"/>
          <a:cs typeface="Arial"/>
        </a:defRPr>
      </a:lvl2pPr>
      <a:lvl3pPr marL="1143000" indent="-228600" algn="l" rtl="0" eaLnBrk="0" fontAlgn="base" hangingPunct="0">
        <a:spcBef>
          <a:spcPts val="600"/>
        </a:spcBef>
        <a:spcAft>
          <a:spcPts val="600"/>
        </a:spcAft>
        <a:buClr>
          <a:schemeClr val="tx2"/>
        </a:buClr>
        <a:buFont typeface="Wingdings" panose="05000000000000000000" pitchFamily="2" charset="2"/>
        <a:buChar char="§"/>
        <a:defRPr sz="1600" kern="1200">
          <a:solidFill>
            <a:schemeClr val="tx1"/>
          </a:solidFill>
          <a:latin typeface="+mn-lt"/>
          <a:ea typeface="MS PGothic" pitchFamily="34" charset="-128"/>
          <a:cs typeface="Arial"/>
        </a:defRPr>
      </a:lvl3pPr>
      <a:lvl4pPr marL="1600200" indent="-228600" algn="l" rtl="0" eaLnBrk="0" fontAlgn="base" hangingPunct="0">
        <a:spcBef>
          <a:spcPts val="600"/>
        </a:spcBef>
        <a:spcAft>
          <a:spcPts val="600"/>
        </a:spcAft>
        <a:buClr>
          <a:schemeClr val="tx2"/>
        </a:buClr>
        <a:buSzPct val="100000"/>
        <a:buFont typeface="Wingdings" panose="05000000000000000000" pitchFamily="2" charset="2"/>
        <a:buChar char="§"/>
        <a:defRPr sz="1400" kern="1200">
          <a:solidFill>
            <a:schemeClr val="tx1"/>
          </a:solidFill>
          <a:latin typeface="+mn-lt"/>
          <a:ea typeface="MS PGothic" pitchFamily="34" charset="-128"/>
          <a:cs typeface="Arial"/>
        </a:defRPr>
      </a:lvl4pPr>
      <a:lvl5pPr marL="2057400" indent="-228600" algn="l" rtl="0" eaLnBrk="0" fontAlgn="base" hangingPunct="0">
        <a:spcBef>
          <a:spcPts val="600"/>
        </a:spcBef>
        <a:spcAft>
          <a:spcPts val="600"/>
        </a:spcAft>
        <a:buClr>
          <a:schemeClr val="tx2"/>
        </a:buClr>
        <a:buFont typeface="Wingdings" panose="05000000000000000000" pitchFamily="2" charset="2"/>
        <a:buChar char="§"/>
        <a:defRPr sz="1200" kern="1200">
          <a:solidFill>
            <a:schemeClr val="tx1"/>
          </a:solidFill>
          <a:latin typeface="+mn-lt"/>
          <a:ea typeface="MS PGothic" pitchFamily="34"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495BBDAE-0F99-4D74-95BC-3E6C4DAF0AE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F0BE855-AB28-49F0-8FAF-338468B61644}"/>
              </a:ext>
            </a:extLst>
          </p:cNvPr>
          <p:cNvSpPr>
            <a:spLocks noGrp="1"/>
          </p:cNvSpPr>
          <p:nvPr>
            <p:ph type="body" idx="1"/>
          </p:nvPr>
        </p:nvSpPr>
        <p:spPr bwMode="auto">
          <a:xfrm>
            <a:off x="2166938" y="1992313"/>
            <a:ext cx="4862512"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78BE916-1F52-484F-9041-A8F5B505D76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200">
                <a:solidFill>
                  <a:srgbClr val="898989"/>
                </a:solidFill>
                <a:latin typeface="Calibri" pitchFamily="34" charset="0"/>
              </a:defRPr>
            </a:lvl1pPr>
          </a:lstStyle>
          <a:p>
            <a:pPr>
              <a:defRPr/>
            </a:pPr>
            <a:fld id="{83175E03-67AC-4EF2-A1E8-D1FFD80B59DF}" type="datetime1">
              <a:rPr lang="en-US"/>
              <a:pPr>
                <a:defRPr/>
              </a:pPr>
              <a:t>1/26/2022</a:t>
            </a:fld>
            <a:endParaRPr lang="en-US"/>
          </a:p>
        </p:txBody>
      </p:sp>
      <p:sp>
        <p:nvSpPr>
          <p:cNvPr id="5" name="Footer Placeholder 4">
            <a:extLst>
              <a:ext uri="{FF2B5EF4-FFF2-40B4-BE49-F238E27FC236}">
                <a16:creationId xmlns:a16="http://schemas.microsoft.com/office/drawing/2014/main" id="{CD36180E-36FC-47AD-9961-9FFC2F67140A}"/>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eaLnBrk="1" hangingPunct="1">
              <a:defRPr sz="1200">
                <a:solidFill>
                  <a:srgbClr val="898989"/>
                </a:solidFill>
                <a:latin typeface="Calibri" charset="0"/>
                <a:ea typeface="ＭＳ Ｐゴシック"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5B71876C-D0EC-4218-AEBA-5510DB5B9184}"/>
              </a:ext>
            </a:extLst>
          </p:cNvPr>
          <p:cNvSpPr>
            <a:spLocks noGrp="1"/>
          </p:cNvSpPr>
          <p:nvPr>
            <p:ph type="sldNum" sz="quarter" idx="4"/>
          </p:nvPr>
        </p:nvSpPr>
        <p:spPr>
          <a:xfrm>
            <a:off x="6705600" y="6469063"/>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Calibri" panose="020F0502020204030204" pitchFamily="34" charset="0"/>
              </a:defRPr>
            </a:lvl1pPr>
          </a:lstStyle>
          <a:p>
            <a:fld id="{696B03AA-4F0F-424B-A5C3-127971C98EB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537" r:id="rId1"/>
    <p:sldLayoutId id="2147485538" r:id="rId2"/>
    <p:sldLayoutId id="2147485539" r:id="rId3"/>
    <p:sldLayoutId id="2147485540" r:id="rId4"/>
    <p:sldLayoutId id="2147485541" r:id="rId5"/>
    <p:sldLayoutId id="2147485542" r:id="rId6"/>
    <p:sldLayoutId id="2147485543" r:id="rId7"/>
    <p:sldLayoutId id="2147485544" r:id="rId8"/>
    <p:sldLayoutId id="2147485545" r:id="rId9"/>
    <p:sldLayoutId id="2147485546" r:id="rId10"/>
    <p:sldLayoutId id="2147485547" r:id="rId11"/>
  </p:sldLayoutIdLst>
  <p:hf hdr="0" ftr="0" dt="0"/>
  <p:txStyles>
    <p:titleStyle>
      <a:lvl1pPr algn="ctr" defTabSz="457200" rtl="0" eaLnBrk="0" fontAlgn="base" hangingPunct="0">
        <a:spcBef>
          <a:spcPct val="0"/>
        </a:spcBef>
        <a:spcAft>
          <a:spcPct val="0"/>
        </a:spcAft>
        <a:defRPr sz="4800" b="1" kern="1200">
          <a:solidFill>
            <a:schemeClr val="bg1"/>
          </a:solidFill>
          <a:latin typeface="Times New Roman" panose="02020603050405020304" pitchFamily="18" charset="0"/>
          <a:ea typeface="MS PGothic" pitchFamily="34" charset="-128"/>
          <a:cs typeface="Times New Roman" panose="02020603050405020304" pitchFamily="18" charset="0"/>
        </a:defRPr>
      </a:lvl1pPr>
      <a:lvl2pPr algn="ctr" defTabSz="457200" rtl="0" eaLnBrk="0" fontAlgn="base" hangingPunct="0">
        <a:spcBef>
          <a:spcPct val="0"/>
        </a:spcBef>
        <a:spcAft>
          <a:spcPct val="0"/>
        </a:spcAft>
        <a:defRPr sz="4800" b="1">
          <a:solidFill>
            <a:schemeClr val="bg1"/>
          </a:solidFill>
          <a:latin typeface="Times New Roman" charset="0"/>
          <a:ea typeface="MS PGothic" pitchFamily="34" charset="-128"/>
          <a:cs typeface="Times New Roman" pitchFamily="18" charset="0"/>
        </a:defRPr>
      </a:lvl2pPr>
      <a:lvl3pPr algn="ctr" defTabSz="457200" rtl="0" eaLnBrk="0" fontAlgn="base" hangingPunct="0">
        <a:spcBef>
          <a:spcPct val="0"/>
        </a:spcBef>
        <a:spcAft>
          <a:spcPct val="0"/>
        </a:spcAft>
        <a:defRPr sz="4800" b="1">
          <a:solidFill>
            <a:schemeClr val="bg1"/>
          </a:solidFill>
          <a:latin typeface="Times New Roman" charset="0"/>
          <a:ea typeface="MS PGothic" pitchFamily="34" charset="-128"/>
          <a:cs typeface="Times New Roman" pitchFamily="18" charset="0"/>
        </a:defRPr>
      </a:lvl3pPr>
      <a:lvl4pPr algn="ctr" defTabSz="457200" rtl="0" eaLnBrk="0" fontAlgn="base" hangingPunct="0">
        <a:spcBef>
          <a:spcPct val="0"/>
        </a:spcBef>
        <a:spcAft>
          <a:spcPct val="0"/>
        </a:spcAft>
        <a:defRPr sz="4800" b="1">
          <a:solidFill>
            <a:schemeClr val="bg1"/>
          </a:solidFill>
          <a:latin typeface="Times New Roman" charset="0"/>
          <a:ea typeface="MS PGothic" pitchFamily="34" charset="-128"/>
          <a:cs typeface="Times New Roman" pitchFamily="18" charset="0"/>
        </a:defRPr>
      </a:lvl4pPr>
      <a:lvl5pPr algn="ctr" defTabSz="457200" rtl="0" eaLnBrk="0" fontAlgn="base" hangingPunct="0">
        <a:spcBef>
          <a:spcPct val="0"/>
        </a:spcBef>
        <a:spcAft>
          <a:spcPct val="0"/>
        </a:spcAft>
        <a:defRPr sz="4800" b="1">
          <a:solidFill>
            <a:schemeClr val="bg1"/>
          </a:solidFill>
          <a:latin typeface="Times New Roman" charset="0"/>
          <a:ea typeface="MS PGothic" pitchFamily="34" charset="-128"/>
          <a:cs typeface="Times New Roman" pitchFamily="18" charset="0"/>
        </a:defRPr>
      </a:lvl5pPr>
      <a:lvl6pPr marL="4572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6pPr>
      <a:lvl7pPr marL="9144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7pPr>
      <a:lvl8pPr marL="13716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8pPr>
      <a:lvl9pPr marL="18288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ecfr.gov/cgi-bin/text-idx?SID=67194db8f7e83f2e8cc8da2517a72a7c&amp;node=42:5.0.1.1.2.3&amp;rgn=div6#se42.5.483_1128"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hyperlink" Target="https://www.ecfr.gov/cgi-bin/retrieveECFR?gp=1&amp;SID=86a1ab5e787932d8c1418d584ba61762&amp;ty=HTML&amp;h=L&amp;mc=true&amp;n=pt42.5.483&amp;r=PART#se42.5.483_110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pasrrassist.org/resources/level-i-personnel/who-can-complete-level-i-screen"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fr.gov/current/title-42/chapter-IV/subchapter-G/part-483#483.132"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hyperlink" Target="https://www.ecfr.gov/current/title-42/chapter-IV/subchapter-G/part-483#483.136" TargetMode="External"/><Relationship Id="rId4" Type="http://schemas.openxmlformats.org/officeDocument/2006/relationships/hyperlink" Target="https://www.ecfr.gov/current/title-42/chapter-IV/subchapter-G/part-483#483.134"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fr.gov/cgi-bin/text-idx?SID=67194db8f7e83f2e8cc8da2517a72a7c&amp;node=42:5.0.1.1.2.3&amp;rgn=div6#se42.5.483_1126"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hyperlink" Target="https://www.ecfr.gov/cgi-bin/text-idx?SID=67194db8f7e83f2e8cc8da2517a72a7c&amp;node=42:5.0.1.1.2.3&amp;rgn=div6#se42.5.483_113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gi-bin/text-idx?SID=67194db8f7e83f2e8cc8da2517a72a7c&amp;node=42:5.0.1.1.2.3&amp;rgn=div6#se42.5.483_1130"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hyperlink" Target="https://www.ecfr.gov/cgi-bin/text-idx?SID=67194db8f7e83f2e8cc8da2517a72a7c&amp;node=42:5.0.1.1.2.3&amp;rgn=div6#se42.5.483_112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practicetransformation.umn.edu/wp-content/uploads/2018/07/Person-Centered-Practices-PPT-1.pdf"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www.networks.nhs.uk/nhs-networks/nlp-in-healthcare/documents/person-centred-care-an-nlp-approach"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https://jamanetwork.com/journals/jama/article-abstract/1153065"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hyperlink" Target="https://url.emailprotection.link/?bsf4Dvsa1dtu8HihCR2czRhHUCPl7p3byM9ZVUhbC8sP23aBcnePoVy8NMnBuAzaeUX9O95DBDTdxaBaKFeew7WNjR_WiNPS3SFw1eojd0t3-49fgIF7QaiH-IX4d0LgW"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www.ecfr.gov/cgi-bin/retrieveECFR?gp=1&amp;SID=6a8ff9d513f19adf7477d7fa85bf5040&amp;ty=HTML&amp;h=L&amp;mc=true&amp;r=PART&amp;n=pt42.5.483#se42.5.483_1128"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9.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5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s://www.surveymonkey.com/r/PASRR-System-Changes"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hyperlink" Target="https://www.surveymonkey.com/r/PASRR-System-Changes-CEU"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Laura.Nuss@pasrrassist.org" TargetMode="External"/><Relationship Id="rId2" Type="http://schemas.openxmlformats.org/officeDocument/2006/relationships/hyperlink" Target="http://www.pasrrassist.org/" TargetMode="Externa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hyperlink" Target="mailto:Frank.Tetrick@pasrrassist.org" TargetMode="External"/><Relationship Id="rId4" Type="http://schemas.openxmlformats.org/officeDocument/2006/relationships/hyperlink" Target="mailto:Teja.Stokes@pasrrassist.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capps.acl.gov/about-ncapps.html"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pasrrassist.org/webinars/Applying-a-Person-Centered-Approach-to-PASRR"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482" name="Picture 1" descr="Centers for Medicare &amp; Medicaid Services (CMS) logo. Center for Medicaid &amp; Chip Services. U.S. Department of Health &amp; Human Services (HHS) logo.">
            <a:extLst>
              <a:ext uri="{FF2B5EF4-FFF2-40B4-BE49-F238E27FC236}">
                <a16:creationId xmlns:a16="http://schemas.microsoft.com/office/drawing/2014/main" id="{ADBF98F7-CCAB-4601-A479-CF6E2EDAB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40" y="172636"/>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1">
            <a:extLst>
              <a:ext uri="{FF2B5EF4-FFF2-40B4-BE49-F238E27FC236}">
                <a16:creationId xmlns:a16="http://schemas.microsoft.com/office/drawing/2014/main" id="{B035116E-A4C6-44A9-921D-0204D5078D5F}"/>
              </a:ext>
            </a:extLst>
          </p:cNvPr>
          <p:cNvSpPr>
            <a:spLocks noGrp="1"/>
          </p:cNvSpPr>
          <p:nvPr>
            <p:ph type="ctrTitle"/>
          </p:nvPr>
        </p:nvSpPr>
        <p:spPr>
          <a:xfrm>
            <a:off x="762000" y="1549612"/>
            <a:ext cx="7772400" cy="1470025"/>
          </a:xfrm>
        </p:spPr>
        <p:txBody>
          <a:bodyPr/>
          <a:lstStyle/>
          <a:p>
            <a:pPr lvl="0" defTabSz="914400">
              <a:defRPr/>
            </a:pPr>
            <a:r>
              <a:rPr lang="en-US" sz="3200" i="1" dirty="0">
                <a:solidFill>
                  <a:schemeClr val="tx2"/>
                </a:solidFill>
              </a:rPr>
              <a:t>PASRR Assessors and Evaluators: </a:t>
            </a:r>
            <a:br>
              <a:rPr lang="en-US" sz="3200" i="1" dirty="0">
                <a:solidFill>
                  <a:schemeClr val="tx2"/>
                </a:solidFill>
              </a:rPr>
            </a:br>
            <a:r>
              <a:rPr lang="en-US" sz="3200" i="1" dirty="0">
                <a:solidFill>
                  <a:schemeClr val="tx2"/>
                </a:solidFill>
              </a:rPr>
              <a:t>The Importance of a Person-Centered Perspective</a:t>
            </a:r>
            <a:endParaRPr lang="en-US" altLang="en-US" sz="3200" dirty="0">
              <a:solidFill>
                <a:schemeClr val="tx2"/>
              </a:solidFill>
              <a:latin typeface="Myriad Pro"/>
            </a:endParaRPr>
          </a:p>
        </p:txBody>
      </p:sp>
      <p:sp>
        <p:nvSpPr>
          <p:cNvPr id="20487" name="Title 1">
            <a:extLst>
              <a:ext uri="{FF2B5EF4-FFF2-40B4-BE49-F238E27FC236}">
                <a16:creationId xmlns:a16="http://schemas.microsoft.com/office/drawing/2014/main" id="{52906514-0CD1-4A64-9C71-C13F2310F90A}"/>
              </a:ext>
            </a:extLst>
          </p:cNvPr>
          <p:cNvSpPr>
            <a:spLocks noGrp="1"/>
          </p:cNvSpPr>
          <p:nvPr>
            <p:ph type="subTitle" idx="1"/>
          </p:nvPr>
        </p:nvSpPr>
        <p:spPr>
          <a:xfrm>
            <a:off x="2133600" y="3317875"/>
            <a:ext cx="6400800" cy="1085850"/>
          </a:xfrm>
        </p:spPr>
        <p:txBody>
          <a:bodyPr anchor="ctr"/>
          <a:lstStyle/>
          <a:p>
            <a:pPr>
              <a:spcBef>
                <a:spcPct val="0"/>
              </a:spcBef>
            </a:pPr>
            <a:r>
              <a:rPr lang="en-US" altLang="en-US" sz="2000" b="1" dirty="0">
                <a:solidFill>
                  <a:schemeClr val="bg1"/>
                </a:solidFill>
              </a:rPr>
              <a:t>Division of Long-Term Services and Supports</a:t>
            </a:r>
          </a:p>
          <a:p>
            <a:pPr>
              <a:spcBef>
                <a:spcPct val="0"/>
              </a:spcBef>
            </a:pPr>
            <a:r>
              <a:rPr lang="en-US" altLang="en-US" sz="2000" b="1" dirty="0">
                <a:solidFill>
                  <a:schemeClr val="bg1"/>
                </a:solidFill>
              </a:rPr>
              <a:t>Disabled and Elderly Health Programs Group</a:t>
            </a:r>
          </a:p>
          <a:p>
            <a:pPr>
              <a:spcBef>
                <a:spcPct val="0"/>
              </a:spcBef>
            </a:pPr>
            <a:r>
              <a:rPr lang="en-US" altLang="en-US" sz="2000" b="1" dirty="0">
                <a:solidFill>
                  <a:schemeClr val="bg1"/>
                </a:solidFill>
              </a:rPr>
              <a:t>Centers for Medicaid and CHIP Services</a:t>
            </a:r>
          </a:p>
        </p:txBody>
      </p:sp>
      <p:sp>
        <p:nvSpPr>
          <p:cNvPr id="5" name="TextBox 4"/>
          <p:cNvSpPr txBox="1"/>
          <p:nvPr/>
        </p:nvSpPr>
        <p:spPr>
          <a:xfrm>
            <a:off x="2116183" y="4729850"/>
            <a:ext cx="6019800" cy="400110"/>
          </a:xfrm>
          <a:prstGeom prst="rect">
            <a:avLst/>
          </a:prstGeom>
          <a:noFill/>
        </p:spPr>
        <p:txBody>
          <a:bodyPr wrap="square" rtlCol="0">
            <a:spAutoFit/>
          </a:bodyPr>
          <a:lstStyle/>
          <a:p>
            <a:r>
              <a:rPr lang="en-US" sz="1600" b="1" dirty="0">
                <a:solidFill>
                  <a:schemeClr val="bg1"/>
                </a:solidFill>
              </a:rPr>
              <a:t>		</a:t>
            </a:r>
            <a:r>
              <a:rPr lang="en-US" sz="2000" b="1" dirty="0">
                <a:solidFill>
                  <a:schemeClr val="bg1"/>
                </a:solidFill>
              </a:rPr>
              <a:t>February 15, 2022</a:t>
            </a:r>
          </a:p>
        </p:txBody>
      </p:sp>
      <p:grpSp>
        <p:nvGrpSpPr>
          <p:cNvPr id="2" name="Group 1">
            <a:extLst>
              <a:ext uri="{FF2B5EF4-FFF2-40B4-BE49-F238E27FC236}">
                <a16:creationId xmlns:a16="http://schemas.microsoft.com/office/drawing/2014/main" id="{C701989D-28F4-4CA8-B731-49C3869850AE}"/>
              </a:ext>
              <a:ext uri="{C183D7F6-B498-43B3-948B-1728B52AA6E4}">
                <adec:decorative xmlns:adec="http://schemas.microsoft.com/office/drawing/2017/decorative" val="1"/>
              </a:ext>
            </a:extLst>
          </p:cNvPr>
          <p:cNvGrpSpPr/>
          <p:nvPr/>
        </p:nvGrpSpPr>
        <p:grpSpPr>
          <a:xfrm>
            <a:off x="106363" y="3095625"/>
            <a:ext cx="1585912" cy="3716338"/>
            <a:chOff x="106363" y="3095625"/>
            <a:chExt cx="1585912" cy="3716338"/>
          </a:xfrm>
        </p:grpSpPr>
        <p:pic>
          <p:nvPicPr>
            <p:cNvPr id="20484" name="Picture 2">
              <a:extLst>
                <a:ext uri="{FF2B5EF4-FFF2-40B4-BE49-F238E27FC236}">
                  <a16:creationId xmlns:a16="http://schemas.microsoft.com/office/drawing/2014/main" id="{A21AD504-38E7-4F98-994D-15A82345CCA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6688" y="3095625"/>
              <a:ext cx="152558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a:extLst>
                <a:ext uri="{FF2B5EF4-FFF2-40B4-BE49-F238E27FC236}">
                  <a16:creationId xmlns:a16="http://schemas.microsoft.com/office/drawing/2014/main" id="{69D6CD8D-290E-4921-953B-81D4EE83D21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363" y="4403725"/>
              <a:ext cx="15430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a:extLst>
                <a:ext uri="{FF2B5EF4-FFF2-40B4-BE49-F238E27FC236}">
                  <a16:creationId xmlns:a16="http://schemas.microsoft.com/office/drawing/2014/main" id="{F34E7DD8-59A4-4A0F-AC8F-47AFDE9675B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363" y="5611813"/>
              <a:ext cx="1543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p:nvPr>
        </p:nvSpPr>
        <p:spPr>
          <a:xfrm>
            <a:off x="228600" y="274638"/>
            <a:ext cx="86868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defTabSz="914400">
              <a:defRPr/>
            </a:pPr>
            <a:r>
              <a:rPr lang="en-US" dirty="0"/>
              <a:t>PASRR Person-Centeredness Considerations</a:t>
            </a:r>
            <a:endParaRPr kumimoji="0" lang="en-US" b="1" i="1" u="none" strike="noStrike" kern="1200" cap="none" spc="0" normalizeH="0" baseline="0" noProof="0" dirty="0">
              <a:ln>
                <a:noFill/>
              </a:ln>
              <a:solidFill>
                <a:schemeClr val="tx2"/>
              </a:solidFill>
              <a:effectLst/>
              <a:uLnTx/>
              <a:uFillTx/>
              <a:cs typeface="+mn-cs"/>
            </a:endParaRPr>
          </a:p>
        </p:txBody>
      </p:sp>
      <p:sp>
        <p:nvSpPr>
          <p:cNvPr id="2" name="Content Placeholder 1"/>
          <p:cNvSpPr>
            <a:spLocks noGrp="1"/>
          </p:cNvSpPr>
          <p:nvPr>
            <p:ph idx="1"/>
          </p:nvPr>
        </p:nvSpPr>
        <p:spPr>
          <a:xfrm>
            <a:off x="495300" y="1676400"/>
            <a:ext cx="8153400" cy="4495800"/>
          </a:xfrm>
        </p:spPr>
        <p:txBody>
          <a:bodyPr/>
          <a:lstStyle/>
          <a:p>
            <a:r>
              <a:rPr lang="en-US" dirty="0"/>
              <a:t>Is PASRR aligned with an existing state person-centered model of services and supports?</a:t>
            </a:r>
          </a:p>
          <a:p>
            <a:r>
              <a:rPr lang="en-US" dirty="0"/>
              <a:t>Are screeners and evaluators familiar with the state’s person-centered values and philosophy?</a:t>
            </a:r>
          </a:p>
          <a:p>
            <a:r>
              <a:rPr lang="en-US" dirty="0"/>
              <a:t>Are screeners and evaluators included in any person-centered training initiatives?</a:t>
            </a:r>
          </a:p>
          <a:p>
            <a:r>
              <a:rPr lang="en-US" dirty="0"/>
              <a:t>Do PASRR tools reflect person-centered language in other evaluation tools such as the PASRR checklist and guided questions used to identify service and support needs of individuals engaging the mental health or intellectual disability system of care?  </a:t>
            </a:r>
            <a:endParaRPr lang="en-US" strike="sngStrike"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10</a:t>
            </a:fld>
            <a:endParaRPr lang="en-US" altLang="en-US"/>
          </a:p>
        </p:txBody>
      </p:sp>
    </p:spTree>
    <p:extLst>
      <p:ext uri="{BB962C8B-B14F-4D97-AF65-F5344CB8AC3E}">
        <p14:creationId xmlns:p14="http://schemas.microsoft.com/office/powerpoint/2010/main" val="133064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590800" y="2870501"/>
            <a:ext cx="39624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chemeClr val="tx2"/>
                </a:solidFill>
                <a:effectLst/>
                <a:uLnTx/>
                <a:uFillTx/>
                <a:latin typeface="Times New Roman" panose="02020603050405020304" pitchFamily="18" charset="0"/>
                <a:ea typeface="MS PGothic" panose="020B0600070205080204" pitchFamily="34" charset="-128"/>
                <a:cs typeface="+mn-cs"/>
              </a:rPr>
              <a:t>Statutory Roles</a:t>
            </a:r>
          </a:p>
        </p:txBody>
      </p:sp>
      <p:sp>
        <p:nvSpPr>
          <p:cNvPr id="4" name="Slide Number Placeholder 3"/>
          <p:cNvSpPr>
            <a:spLocks noGrp="1"/>
          </p:cNvSpPr>
          <p:nvPr>
            <p:ph type="sldNum" sz="quarter" idx="12"/>
          </p:nvPr>
        </p:nvSpPr>
        <p:spPr/>
        <p:txBody>
          <a:bodyPr/>
          <a:lstStyle/>
          <a:p>
            <a:fld id="{06321C1A-3B1E-4D3D-B7E4-5BF22D24E150}" type="slidenum">
              <a:rPr lang="en-US" altLang="en-US" smtClean="0"/>
              <a:pPr/>
              <a:t>11</a:t>
            </a:fld>
            <a:endParaRPr lang="en-US" altLang="en-US"/>
          </a:p>
        </p:txBody>
      </p:sp>
    </p:spTree>
    <p:extLst>
      <p:ext uri="{BB962C8B-B14F-4D97-AF65-F5344CB8AC3E}">
        <p14:creationId xmlns:p14="http://schemas.microsoft.com/office/powerpoint/2010/main" val="31226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dirty="0"/>
              <a:t>Federal Nursing Home Regulations (2016)</a:t>
            </a:r>
          </a:p>
        </p:txBody>
      </p:sp>
      <p:sp>
        <p:nvSpPr>
          <p:cNvPr id="3" name="Content Placeholder 2"/>
          <p:cNvSpPr>
            <a:spLocks noGrp="1"/>
          </p:cNvSpPr>
          <p:nvPr>
            <p:ph idx="1"/>
          </p:nvPr>
        </p:nvSpPr>
        <p:spPr>
          <a:xfrm>
            <a:off x="457200" y="1676400"/>
            <a:ext cx="8001000" cy="4868863"/>
          </a:xfrm>
        </p:spPr>
        <p:txBody>
          <a:bodyPr/>
          <a:lstStyle/>
          <a:p>
            <a:endParaRPr lang="en-US" sz="2000" dirty="0"/>
          </a:p>
          <a:p>
            <a:r>
              <a:rPr lang="en-US" sz="2600" dirty="0"/>
              <a:t>A focus on Person-Centered Care and Quality of Life is integrated throughout the existing regulations. </a:t>
            </a:r>
          </a:p>
          <a:p>
            <a:r>
              <a:rPr lang="en-US" sz="2600" dirty="0"/>
              <a:t>There is a greater focus on addressing a resident’s individual needs and preferences, and person-centered planning. </a:t>
            </a:r>
          </a:p>
          <a:p>
            <a:r>
              <a:rPr lang="en-US" sz="2600" dirty="0"/>
              <a:t>CMS affirmed the regulations’ goals of supporting Person-Centered Care and enabling each resident to attain his or her highest level of well-being.</a:t>
            </a:r>
          </a:p>
          <a:p>
            <a:pPr marL="0" indent="0">
              <a:buNone/>
            </a:pPr>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12</a:t>
            </a:fld>
            <a:endParaRPr lang="en-US" altLang="en-US" dirty="0"/>
          </a:p>
        </p:txBody>
      </p:sp>
    </p:spTree>
    <p:extLst>
      <p:ext uri="{BB962C8B-B14F-4D97-AF65-F5344CB8AC3E}">
        <p14:creationId xmlns:p14="http://schemas.microsoft.com/office/powerpoint/2010/main" val="101453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PASRR Level I Assessors Role</a:t>
            </a:r>
          </a:p>
        </p:txBody>
      </p:sp>
      <p:sp>
        <p:nvSpPr>
          <p:cNvPr id="3" name="Content Placeholder 2"/>
          <p:cNvSpPr>
            <a:spLocks noGrp="1"/>
          </p:cNvSpPr>
          <p:nvPr>
            <p:ph idx="1"/>
          </p:nvPr>
        </p:nvSpPr>
        <p:spPr>
          <a:xfrm>
            <a:off x="381000" y="1676400"/>
            <a:ext cx="8305800" cy="4114800"/>
          </a:xfrm>
        </p:spPr>
        <p:txBody>
          <a:bodyPr/>
          <a:lstStyle/>
          <a:p>
            <a:pPr marL="0" indent="0">
              <a:buNone/>
            </a:pPr>
            <a:r>
              <a:rPr lang="en-US" dirty="0"/>
              <a:t>Purpose:  The CFR at 42 </a:t>
            </a:r>
            <a:r>
              <a:rPr lang="ro-RO" dirty="0">
                <a:hlinkClick r:id="rId3"/>
              </a:rPr>
              <a:t>CFR 483.128(a)</a:t>
            </a:r>
            <a:r>
              <a:rPr lang="ro-RO" dirty="0"/>
              <a:t> provides guidance on the purpose of the Level I process</a:t>
            </a:r>
            <a:r>
              <a:rPr lang="en-US" dirty="0"/>
              <a:t> (and thus the role of the Level I assessor)</a:t>
            </a:r>
            <a:r>
              <a:rPr lang="ro-RO" dirty="0"/>
              <a:t>:</a:t>
            </a:r>
          </a:p>
          <a:p>
            <a:r>
              <a:rPr lang="en-US" i="1" dirty="0"/>
              <a:t>Level I: Identification of individuals with MI or ID.</a:t>
            </a:r>
            <a:r>
              <a:rPr lang="en-US" dirty="0"/>
              <a:t> The State's PASRR program must identify all individuals who are suspected of having MI or ID as defined in </a:t>
            </a:r>
            <a:r>
              <a:rPr lang="en-US" dirty="0">
                <a:hlinkClick r:id="rId4"/>
              </a:rPr>
              <a:t>§483.102</a:t>
            </a:r>
            <a:r>
              <a:rPr lang="en-US" dirty="0"/>
              <a:t>. This identification function is termed Level I.</a:t>
            </a:r>
          </a:p>
          <a:p>
            <a:pPr marL="0" indent="0" algn="ctr">
              <a:buNone/>
            </a:pPr>
            <a:r>
              <a:rPr lang="en-US" b="1" dirty="0"/>
              <a:t>The Level I opens the door to a person-centered PASRR experience!</a:t>
            </a:r>
          </a:p>
          <a:p>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13</a:t>
            </a:fld>
            <a:endParaRPr lang="en-US" altLang="en-US" dirty="0"/>
          </a:p>
        </p:txBody>
      </p:sp>
    </p:spTree>
    <p:extLst>
      <p:ext uri="{BB962C8B-B14F-4D97-AF65-F5344CB8AC3E}">
        <p14:creationId xmlns:p14="http://schemas.microsoft.com/office/powerpoint/2010/main" val="178677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F5F970E-11E5-4283-B08B-C957CAB4085D}"/>
              </a:ext>
            </a:extLst>
          </p:cNvPr>
          <p:cNvSpPr>
            <a:spLocks noGrp="1"/>
          </p:cNvSpPr>
          <p:nvPr>
            <p:ph type="title"/>
          </p:nvPr>
        </p:nvSpPr>
        <p:spPr/>
        <p:txBody>
          <a:bodyPr/>
          <a:lstStyle/>
          <a:p>
            <a:r>
              <a:rPr lang="en-US" dirty="0"/>
              <a:t>Who Can Complete a Level I Screen? </a:t>
            </a:r>
            <a:endParaRPr lang="en-US" altLang="en-US" dirty="0"/>
          </a:p>
        </p:txBody>
      </p:sp>
      <p:sp>
        <p:nvSpPr>
          <p:cNvPr id="24580" name="Slide Number Placeholder 3">
            <a:extLst>
              <a:ext uri="{FF2B5EF4-FFF2-40B4-BE49-F238E27FC236}">
                <a16:creationId xmlns:a16="http://schemas.microsoft.com/office/drawing/2014/main" id="{9E099A5D-C259-4FB2-9AB7-CE19CEFEA7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26E5EAB3-2E6C-406E-B173-D365DFF3F0DC}" type="slidenum">
              <a:rPr lang="en-US" altLang="en-US" sz="1200">
                <a:solidFill>
                  <a:srgbClr val="898989"/>
                </a:solidFill>
                <a:latin typeface="Calibri" panose="020F0502020204030204" pitchFamily="34" charset="0"/>
              </a:rPr>
              <a:pPr>
                <a:spcBef>
                  <a:spcPct val="0"/>
                </a:spcBef>
                <a:buFontTx/>
                <a:buNone/>
              </a:pPr>
              <a:t>14</a:t>
            </a:fld>
            <a:endParaRPr lang="en-US" altLang="en-US" sz="1200">
              <a:solidFill>
                <a:srgbClr val="898989"/>
              </a:solidFill>
              <a:latin typeface="Calibri" panose="020F0502020204030204" pitchFamily="34" charset="0"/>
            </a:endParaRPr>
          </a:p>
        </p:txBody>
      </p:sp>
      <p:sp>
        <p:nvSpPr>
          <p:cNvPr id="2" name="Content Placeholder 1"/>
          <p:cNvSpPr>
            <a:spLocks noGrp="1"/>
          </p:cNvSpPr>
          <p:nvPr>
            <p:ph idx="1"/>
          </p:nvPr>
        </p:nvSpPr>
        <p:spPr>
          <a:xfrm>
            <a:off x="381000" y="1676400"/>
            <a:ext cx="8382000" cy="4495800"/>
          </a:xfrm>
        </p:spPr>
        <p:txBody>
          <a:bodyPr/>
          <a:lstStyle/>
          <a:p>
            <a:r>
              <a:rPr lang="en-US" sz="2300" dirty="0"/>
              <a:t>Federal regulations governing PASRR do not specify restrictions on who can conduct Level I screens. </a:t>
            </a:r>
          </a:p>
          <a:p>
            <a:r>
              <a:rPr lang="en-US" sz="2300" dirty="0"/>
              <a:t>Each State’s Medicaid Agency (SMA) designates who may perform Level I screens, and is ultimately responsible for providing oversight for this process. The SMA may allow Level I screens to be performed by: </a:t>
            </a:r>
          </a:p>
          <a:p>
            <a:pPr lvl="1"/>
            <a:r>
              <a:rPr lang="en-US" sz="2100" dirty="0"/>
              <a:t>the state mental health authority;  </a:t>
            </a:r>
          </a:p>
          <a:p>
            <a:pPr lvl="1"/>
            <a:r>
              <a:rPr lang="en-US" sz="2100" dirty="0"/>
              <a:t>the state intellectual disability authority; or,  </a:t>
            </a:r>
          </a:p>
          <a:p>
            <a:pPr lvl="1"/>
            <a:r>
              <a:rPr lang="en-US" sz="2100" dirty="0"/>
              <a:t>contracting entities, or other entities involved in the PASRR process (such as hospital discharge planners, community health planners, nursing facility (NF) staff or other qualified professionals). </a:t>
            </a:r>
            <a:endParaRPr lang="en-US" sz="2100" b="1" dirty="0"/>
          </a:p>
          <a:p>
            <a:pPr marL="0" indent="0">
              <a:buNone/>
            </a:pPr>
            <a:r>
              <a:rPr lang="en-US" sz="1800" dirty="0"/>
              <a:t>See PTAC FAQ </a:t>
            </a:r>
            <a:r>
              <a:rPr lang="en-US" sz="1800" dirty="0">
                <a:hlinkClick r:id="rId3"/>
              </a:rPr>
              <a:t>“Who can complete a Level I screen?” </a:t>
            </a:r>
            <a:endParaRPr lang="en-US" sz="1800"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Possible Level I Barriers to a Person-Centered PASRR Process </a:t>
            </a:r>
          </a:p>
        </p:txBody>
      </p:sp>
      <p:sp>
        <p:nvSpPr>
          <p:cNvPr id="10" name="Content Placeholder 9"/>
          <p:cNvSpPr>
            <a:spLocks noGrp="1"/>
          </p:cNvSpPr>
          <p:nvPr>
            <p:ph idx="1"/>
          </p:nvPr>
        </p:nvSpPr>
        <p:spPr>
          <a:xfrm>
            <a:off x="495300" y="1752600"/>
            <a:ext cx="8153400" cy="3886200"/>
          </a:xfrm>
        </p:spPr>
        <p:txBody>
          <a:bodyPr/>
          <a:lstStyle/>
          <a:p>
            <a:endParaRPr lang="en-US" sz="2000" dirty="0"/>
          </a:p>
          <a:p>
            <a:r>
              <a:rPr lang="en-US" dirty="0"/>
              <a:t>The range of possible screeners may reduce their understanding of any state values related to person-centered services that exist in programs the state directly funds or licenses. </a:t>
            </a:r>
          </a:p>
          <a:p>
            <a:r>
              <a:rPr lang="en-US" dirty="0"/>
              <a:t>This disconnect can be exacerbated if the screeners are not familiar with MI or ID diagnoses or there is no formal training for screeners in person-centered practice prior to starting to conduct screenings.</a:t>
            </a:r>
          </a:p>
          <a:p>
            <a:endParaRPr lang="en-US" dirty="0"/>
          </a:p>
          <a:p>
            <a:endParaRPr lang="en-US" dirty="0"/>
          </a:p>
        </p:txBody>
      </p:sp>
      <p:sp>
        <p:nvSpPr>
          <p:cNvPr id="26628" name="Slide Number Placeholder 3">
            <a:extLst>
              <a:ext uri="{FF2B5EF4-FFF2-40B4-BE49-F238E27FC236}">
                <a16:creationId xmlns:a16="http://schemas.microsoft.com/office/drawing/2014/main" id="{540E91AC-0AFA-4C1B-8540-24D95EFF32D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9F7EEDE0-52F2-451C-861B-B0D1E192BE10}" type="slidenum">
              <a:rPr lang="en-US" altLang="en-US" sz="1200">
                <a:solidFill>
                  <a:srgbClr val="898989"/>
                </a:solidFill>
                <a:latin typeface="Calibri" panose="020F0502020204030204" pitchFamily="34" charset="0"/>
              </a:rPr>
              <a:pPr>
                <a:spcBef>
                  <a:spcPct val="0"/>
                </a:spcBef>
                <a:buFontTx/>
                <a:buNone/>
              </a:pPr>
              <a:t>15</a:t>
            </a:fld>
            <a:endParaRPr lang="en-US" altLang="en-US" sz="1200">
              <a:solidFill>
                <a:srgbClr val="898989"/>
              </a:solidFill>
              <a:latin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39B3-1D9A-4647-AA66-5E8E21B48321}"/>
              </a:ext>
            </a:extLst>
          </p:cNvPr>
          <p:cNvSpPr>
            <a:spLocks noGrp="1"/>
          </p:cNvSpPr>
          <p:nvPr>
            <p:ph type="title"/>
          </p:nvPr>
        </p:nvSpPr>
        <p:spPr/>
        <p:txBody>
          <a:bodyPr/>
          <a:lstStyle/>
          <a:p>
            <a:r>
              <a:rPr lang="en-US" dirty="0"/>
              <a:t>The PASRR Level II Evaluators Role</a:t>
            </a:r>
          </a:p>
        </p:txBody>
      </p:sp>
      <p:sp>
        <p:nvSpPr>
          <p:cNvPr id="3" name="Content Placeholder 2">
            <a:extLst>
              <a:ext uri="{FF2B5EF4-FFF2-40B4-BE49-F238E27FC236}">
                <a16:creationId xmlns:a16="http://schemas.microsoft.com/office/drawing/2014/main" id="{2DC42DFD-9620-441A-B2F8-B43EC53F5DF2}"/>
              </a:ext>
            </a:extLst>
          </p:cNvPr>
          <p:cNvSpPr>
            <a:spLocks noGrp="1"/>
          </p:cNvSpPr>
          <p:nvPr>
            <p:ph idx="1"/>
          </p:nvPr>
        </p:nvSpPr>
        <p:spPr/>
        <p:txBody>
          <a:bodyPr/>
          <a:lstStyle/>
          <a:p>
            <a:pPr marL="0" indent="0">
              <a:buNone/>
            </a:pPr>
            <a:r>
              <a:rPr lang="en-US" dirty="0"/>
              <a:t>Purpose:  The CFR at 42 </a:t>
            </a:r>
            <a:r>
              <a:rPr lang="ro-RO" dirty="0">
                <a:hlinkClick r:id="rId3"/>
              </a:rPr>
              <a:t>CFR §483.</a:t>
            </a:r>
            <a:r>
              <a:rPr lang="en-US" dirty="0">
                <a:hlinkClick r:id="rId3"/>
              </a:rPr>
              <a:t>132</a:t>
            </a:r>
            <a:r>
              <a:rPr lang="en-US" dirty="0"/>
              <a:t>, </a:t>
            </a:r>
            <a:r>
              <a:rPr lang="ro-RO" dirty="0">
                <a:hlinkClick r:id="rId3"/>
              </a:rPr>
              <a:t>§ </a:t>
            </a:r>
            <a:r>
              <a:rPr lang="en-US" dirty="0">
                <a:hlinkClick r:id="rId4"/>
              </a:rPr>
              <a:t>483.134</a:t>
            </a:r>
            <a:r>
              <a:rPr lang="en-US" dirty="0"/>
              <a:t>, </a:t>
            </a:r>
          </a:p>
          <a:p>
            <a:pPr marL="0" indent="0">
              <a:buNone/>
            </a:pPr>
            <a:r>
              <a:rPr lang="ro-RO" dirty="0">
                <a:hlinkClick r:id="rId3"/>
              </a:rPr>
              <a:t>§ </a:t>
            </a:r>
            <a:r>
              <a:rPr lang="en-US" dirty="0">
                <a:hlinkClick r:id="rId5"/>
              </a:rPr>
              <a:t>483.136</a:t>
            </a:r>
            <a:r>
              <a:rPr lang="ro-RO" dirty="0"/>
              <a:t> provides guidance on the purpose of the Level </a:t>
            </a:r>
            <a:r>
              <a:rPr lang="en-US" dirty="0"/>
              <a:t>I</a:t>
            </a:r>
            <a:r>
              <a:rPr lang="ro-RO" dirty="0"/>
              <a:t>I process</a:t>
            </a:r>
            <a:r>
              <a:rPr lang="en-US" dirty="0"/>
              <a:t> (and thus the role of the Level II evaluator)</a:t>
            </a:r>
            <a:r>
              <a:rPr lang="ro-RO" dirty="0"/>
              <a:t>:</a:t>
            </a:r>
          </a:p>
          <a:p>
            <a:pPr marL="0" indent="0">
              <a:buNone/>
            </a:pPr>
            <a:endParaRPr lang="en-US" sz="2400" dirty="0"/>
          </a:p>
          <a:p>
            <a:r>
              <a:rPr lang="en-US" sz="2400" dirty="0"/>
              <a:t>Level II: Evaluates the need for NF level of services and NF LOC and the need for MH or ID specialized services.</a:t>
            </a:r>
          </a:p>
          <a:p>
            <a:endParaRPr lang="en-US" sz="2400" dirty="0"/>
          </a:p>
          <a:p>
            <a:pPr marL="0" indent="0">
              <a:buNone/>
            </a:pPr>
            <a:r>
              <a:rPr lang="en-US" dirty="0"/>
              <a:t>The Level II evaluation is where the PASRR process becomes very person-centered.</a:t>
            </a:r>
          </a:p>
        </p:txBody>
      </p:sp>
      <p:sp>
        <p:nvSpPr>
          <p:cNvPr id="4" name="Slide Number Placeholder 3">
            <a:extLst>
              <a:ext uri="{FF2B5EF4-FFF2-40B4-BE49-F238E27FC236}">
                <a16:creationId xmlns:a16="http://schemas.microsoft.com/office/drawing/2014/main" id="{BC3944E6-F142-4E49-9E9C-6706AA627DC3}"/>
              </a:ext>
            </a:extLst>
          </p:cNvPr>
          <p:cNvSpPr>
            <a:spLocks noGrp="1"/>
          </p:cNvSpPr>
          <p:nvPr>
            <p:ph type="sldNum" sz="quarter" idx="12"/>
          </p:nvPr>
        </p:nvSpPr>
        <p:spPr/>
        <p:txBody>
          <a:bodyPr/>
          <a:lstStyle/>
          <a:p>
            <a:fld id="{0A3C8E40-E4CF-4BC8-A669-E0A701D9D1DA}" type="slidenum">
              <a:rPr lang="en-US" altLang="en-US" smtClean="0"/>
              <a:pPr/>
              <a:t>16</a:t>
            </a:fld>
            <a:endParaRPr lang="en-US" altLang="en-US"/>
          </a:p>
        </p:txBody>
      </p:sp>
    </p:spTree>
    <p:extLst>
      <p:ext uri="{BB962C8B-B14F-4D97-AF65-F5344CB8AC3E}">
        <p14:creationId xmlns:p14="http://schemas.microsoft.com/office/powerpoint/2010/main" val="3997687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Who Can </a:t>
            </a:r>
            <a:r>
              <a:rPr lang="en-US" dirty="0"/>
              <a:t>C</a:t>
            </a:r>
            <a:r>
              <a:rPr lang="en-US" sz="3600" dirty="0"/>
              <a:t>omplete a Level II Evaluation?</a:t>
            </a:r>
          </a:p>
        </p:txBody>
      </p:sp>
      <p:sp>
        <p:nvSpPr>
          <p:cNvPr id="2" name="Content Placeholder 1"/>
          <p:cNvSpPr>
            <a:spLocks noGrp="1"/>
          </p:cNvSpPr>
          <p:nvPr>
            <p:ph idx="1"/>
          </p:nvPr>
        </p:nvSpPr>
        <p:spPr>
          <a:xfrm>
            <a:off x="228600" y="1752600"/>
            <a:ext cx="8382000" cy="3886200"/>
          </a:xfrm>
        </p:spPr>
        <p:txBody>
          <a:bodyPr/>
          <a:lstStyle/>
          <a:p>
            <a:r>
              <a:rPr lang="en-US" dirty="0"/>
              <a:t>The state intellectual disability authority (SIDA) may complete ID Level II evaluations and regulations allow the SIDA to delegate, by subcontract, the evaluation to another entity. The SIDA has discretion in determining the qualifications of the personnel who perform the evaluations.</a:t>
            </a:r>
          </a:p>
          <a:p>
            <a:r>
              <a:rPr lang="en-US" dirty="0"/>
              <a:t>The state mental health authority (SMHA) cannot perform the evaluations but may contract with another entity to perform them. The CFR gives the SMHA discretion in determining the qualifications of the person who performs the evaluation, so long as that person is a mental health professional.</a:t>
            </a:r>
          </a:p>
          <a:p>
            <a:endParaRPr lang="en-US" dirty="0"/>
          </a:p>
        </p:txBody>
      </p:sp>
      <p:sp>
        <p:nvSpPr>
          <p:cNvPr id="25631" name="Slide Number Placeholder 3">
            <a:extLst>
              <a:ext uri="{FF2B5EF4-FFF2-40B4-BE49-F238E27FC236}">
                <a16:creationId xmlns:a16="http://schemas.microsoft.com/office/drawing/2014/main" id="{C62D4B08-D625-4382-AE6C-801E3D1996B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CA09CF53-9E08-4C2A-AC8A-57039D84E5A9}" type="slidenum">
              <a:rPr lang="en-US" altLang="en-US" sz="1200">
                <a:solidFill>
                  <a:srgbClr val="898989"/>
                </a:solidFill>
                <a:latin typeface="Calibri" panose="020F0502020204030204" pitchFamily="34" charset="0"/>
              </a:rPr>
              <a:pPr>
                <a:spcBef>
                  <a:spcPct val="0"/>
                </a:spcBef>
                <a:buFontTx/>
                <a:buNone/>
              </a:pPr>
              <a:t>17</a:t>
            </a:fld>
            <a:endParaRPr lang="en-US" altLang="en-US" sz="1200">
              <a:solidFill>
                <a:srgbClr val="898989"/>
              </a:solidFill>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The PASRR Level II Evaluator’s Role </a:t>
            </a:r>
            <a:br>
              <a:rPr lang="en-US" dirty="0"/>
            </a:br>
            <a:r>
              <a:rPr lang="en-US" dirty="0"/>
              <a:t>(1 of 3)</a:t>
            </a:r>
          </a:p>
        </p:txBody>
      </p:sp>
      <p:sp>
        <p:nvSpPr>
          <p:cNvPr id="2" name="Content Placeholder 1"/>
          <p:cNvSpPr>
            <a:spLocks noGrp="1"/>
          </p:cNvSpPr>
          <p:nvPr>
            <p:ph idx="1"/>
          </p:nvPr>
        </p:nvSpPr>
        <p:spPr>
          <a:xfrm>
            <a:off x="236483" y="1600200"/>
            <a:ext cx="8305800" cy="4572000"/>
          </a:xfrm>
        </p:spPr>
        <p:txBody>
          <a:bodyPr/>
          <a:lstStyle/>
          <a:p>
            <a:r>
              <a:rPr lang="en-US" dirty="0"/>
              <a:t>483.102(a): A Level II evaluation must be completed for all such applicants who:</a:t>
            </a:r>
          </a:p>
          <a:p>
            <a:pPr lvl="1"/>
            <a:r>
              <a:rPr lang="en-US" dirty="0"/>
              <a:t>Meet NF level of care requirements; and, </a:t>
            </a:r>
          </a:p>
          <a:p>
            <a:pPr lvl="1"/>
            <a:r>
              <a:rPr lang="en-US" dirty="0"/>
              <a:t>Who have been identified as having suspected MI and/or ID by the Level I preadmission screening process.</a:t>
            </a:r>
          </a:p>
          <a:p>
            <a:r>
              <a:rPr lang="en-US" dirty="0"/>
              <a:t>Level II evaluations must also be conducted on NF residents with MI and/or ID:</a:t>
            </a:r>
          </a:p>
          <a:p>
            <a:pPr lvl="1"/>
            <a:r>
              <a:rPr lang="en-US" dirty="0"/>
              <a:t>Any time there is a significant change in condition (Section 1919(e)(7)(B)(iii) of the Social Security Act); or, </a:t>
            </a:r>
          </a:p>
          <a:p>
            <a:pPr lvl="1"/>
            <a:r>
              <a:rPr lang="en-US" dirty="0"/>
              <a:t>When the timeline for Exempted Hospital Discharge or Categorical Determinations conclude.</a:t>
            </a:r>
            <a:endParaRPr lang="en-US" sz="2200" strike="sngStrike" dirty="0"/>
          </a:p>
          <a:p>
            <a:endParaRPr lang="en-US" dirty="0"/>
          </a:p>
        </p:txBody>
      </p:sp>
      <p:sp>
        <p:nvSpPr>
          <p:cNvPr id="27652" name="Slide Number Placeholder 3">
            <a:extLst>
              <a:ext uri="{FF2B5EF4-FFF2-40B4-BE49-F238E27FC236}">
                <a16:creationId xmlns:a16="http://schemas.microsoft.com/office/drawing/2014/main" id="{C5980343-9876-4022-BCC6-301FC0CB1B6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31121B24-39B2-4E2F-9F6E-C4536DC15AD7}" type="slidenum">
              <a:rPr lang="en-US" altLang="en-US" sz="1200">
                <a:solidFill>
                  <a:srgbClr val="898989"/>
                </a:solidFill>
                <a:latin typeface="Calibri" panose="020F0502020204030204" pitchFamily="34" charset="0"/>
              </a:rPr>
              <a:pPr>
                <a:spcBef>
                  <a:spcPct val="0"/>
                </a:spcBef>
                <a:buFontTx/>
                <a:buNone/>
              </a:pPr>
              <a:t>18</a:t>
            </a:fld>
            <a:endParaRPr lang="en-US" altLang="en-US" sz="1200" dirty="0">
              <a:solidFill>
                <a:srgbClr val="898989"/>
              </a:solidFill>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54C97BF-9C7A-4DCC-9D15-FF8997FB4846}"/>
              </a:ext>
            </a:extLst>
          </p:cNvPr>
          <p:cNvSpPr>
            <a:spLocks noGrp="1"/>
          </p:cNvSpPr>
          <p:nvPr>
            <p:ph type="title"/>
          </p:nvPr>
        </p:nvSpPr>
        <p:spPr/>
        <p:txBody>
          <a:bodyPr/>
          <a:lstStyle/>
          <a:p>
            <a:r>
              <a:rPr lang="en-US" dirty="0"/>
              <a:t>The PASRR Level II Evaluator’s Role </a:t>
            </a:r>
            <a:br>
              <a:rPr lang="en-US" dirty="0"/>
            </a:br>
            <a:r>
              <a:rPr lang="en-US" dirty="0"/>
              <a:t>(2 of 3)</a:t>
            </a:r>
            <a:endParaRPr lang="en-US" altLang="en-US" dirty="0"/>
          </a:p>
        </p:txBody>
      </p:sp>
      <p:sp>
        <p:nvSpPr>
          <p:cNvPr id="29699" name="Content Placeholder 2">
            <a:extLst>
              <a:ext uri="{FF2B5EF4-FFF2-40B4-BE49-F238E27FC236}">
                <a16:creationId xmlns:a16="http://schemas.microsoft.com/office/drawing/2014/main" id="{918956D4-7816-4734-82CE-6CCA0DFC607D}"/>
              </a:ext>
            </a:extLst>
          </p:cNvPr>
          <p:cNvSpPr>
            <a:spLocks noGrp="1"/>
          </p:cNvSpPr>
          <p:nvPr>
            <p:ph idx="1"/>
          </p:nvPr>
        </p:nvSpPr>
        <p:spPr>
          <a:xfrm>
            <a:off x="152400" y="1657350"/>
            <a:ext cx="8763000" cy="4572000"/>
          </a:xfrm>
        </p:spPr>
        <p:txBody>
          <a:bodyPr/>
          <a:lstStyle/>
          <a:p>
            <a:pPr marL="0" indent="0">
              <a:buNone/>
            </a:pPr>
            <a:r>
              <a:rPr lang="en-US" dirty="0"/>
              <a:t>Determining Appropriate Setting: </a:t>
            </a:r>
          </a:p>
          <a:p>
            <a:r>
              <a:rPr lang="en-US" sz="2200" dirty="0">
                <a:hlinkClick r:id="rId3"/>
              </a:rPr>
              <a:t>§483.126</a:t>
            </a:r>
            <a:r>
              <a:rPr lang="en-US" sz="2200" dirty="0"/>
              <a:t>: Placement of an individual with MI or ID in a NF may be considered appropriate only when the individual's needs are such that he or she </a:t>
            </a:r>
            <a:r>
              <a:rPr lang="en-US" sz="2200" i="1" dirty="0"/>
              <a:t>meets the minimum standards for admission and the individual's needs for treatment do not exceed the level of services which can be delivered in the NF </a:t>
            </a:r>
            <a:r>
              <a:rPr lang="en-US" sz="2200" dirty="0"/>
              <a:t>to which the individual is admitted </a:t>
            </a:r>
            <a:r>
              <a:rPr lang="en-US" sz="2200" i="1" dirty="0"/>
              <a:t>either through NF services alone or, where necessary, through NF services supplemented by specialized services provided by or arranged for by the State</a:t>
            </a:r>
            <a:r>
              <a:rPr lang="en-US" sz="2200" dirty="0"/>
              <a:t>. </a:t>
            </a:r>
          </a:p>
          <a:p>
            <a:r>
              <a:rPr lang="en-US" sz="2200" dirty="0">
                <a:hlinkClick r:id="rId4"/>
              </a:rPr>
              <a:t>§483.132(b</a:t>
            </a:r>
            <a:r>
              <a:rPr lang="en-US" sz="2200" dirty="0"/>
              <a:t>): </a:t>
            </a:r>
            <a:r>
              <a:rPr lang="en-US" sz="2200" i="1" dirty="0"/>
              <a:t>Determining appropriate placement. </a:t>
            </a:r>
            <a:r>
              <a:rPr lang="en-US" sz="2200" dirty="0"/>
              <a:t>In determining appropriate placement, the evaluator must prioritize the physical and mental needs of the individual being evaluated, taking into account the severity of each condition. </a:t>
            </a:r>
          </a:p>
          <a:p>
            <a:pPr marL="0" lvl="0" indent="0">
              <a:buNone/>
            </a:pPr>
            <a:endParaRPr lang="en-US" altLang="en-US" dirty="0"/>
          </a:p>
        </p:txBody>
      </p:sp>
      <p:sp>
        <p:nvSpPr>
          <p:cNvPr id="29700" name="Slide Number Placeholder 3">
            <a:extLst>
              <a:ext uri="{FF2B5EF4-FFF2-40B4-BE49-F238E27FC236}">
                <a16:creationId xmlns:a16="http://schemas.microsoft.com/office/drawing/2014/main" id="{2FD7ADAA-7B53-44F5-93CA-CD04CF6CF5F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364A32C0-8982-4203-9845-ACFB6230A849}" type="slidenum">
              <a:rPr lang="en-US" altLang="en-US" sz="1200">
                <a:solidFill>
                  <a:srgbClr val="898989"/>
                </a:solidFill>
                <a:latin typeface="Calibri" panose="020F0502020204030204" pitchFamily="34" charset="0"/>
              </a:rPr>
              <a:pPr>
                <a:spcBef>
                  <a:spcPct val="0"/>
                </a:spcBef>
                <a:buFontTx/>
                <a:buNone/>
              </a:pPr>
              <a:t>19</a:t>
            </a:fld>
            <a:endParaRPr lang="en-US" altLang="en-US" sz="1200">
              <a:solidFill>
                <a:srgbClr val="898989"/>
              </a:solidFill>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br>
              <a:rPr lang="en-US" dirty="0"/>
            </a:br>
            <a:r>
              <a:rPr lang="en-US" dirty="0"/>
              <a:t>Power and Possibility of PASRR Webinar Series</a:t>
            </a:r>
            <a:br>
              <a:rPr lang="en-US" dirty="0"/>
            </a:br>
            <a:endParaRPr lang="en-US" dirty="0"/>
          </a:p>
        </p:txBody>
      </p:sp>
      <p:sp>
        <p:nvSpPr>
          <p:cNvPr id="3" name="Content Placeholder 2"/>
          <p:cNvSpPr>
            <a:spLocks noGrp="1"/>
          </p:cNvSpPr>
          <p:nvPr>
            <p:ph idx="1"/>
          </p:nvPr>
        </p:nvSpPr>
        <p:spPr/>
        <p:txBody>
          <a:bodyPr/>
          <a:lstStyle/>
          <a:p>
            <a:pPr marL="0" indent="0" algn="ctr">
              <a:buNone/>
            </a:pPr>
            <a:endParaRPr lang="en-US" sz="2000" dirty="0"/>
          </a:p>
          <a:p>
            <a:pPr marL="0" indent="0" algn="ctr">
              <a:buNone/>
            </a:pPr>
            <a:r>
              <a:rPr lang="en-US" dirty="0"/>
              <a:t>Presented by the PASRR Technical Assistance Center</a:t>
            </a:r>
          </a:p>
          <a:p>
            <a:pPr marL="0" indent="0" algn="ctr">
              <a:buNone/>
            </a:pPr>
            <a:r>
              <a:rPr lang="en-US" dirty="0"/>
              <a:t>Facilitators</a:t>
            </a:r>
          </a:p>
          <a:p>
            <a:pPr marL="0" indent="0" algn="ctr">
              <a:buNone/>
            </a:pPr>
            <a:r>
              <a:rPr lang="en-US" dirty="0"/>
              <a:t>Laura Nuss and Teja Stokes</a:t>
            </a:r>
          </a:p>
        </p:txBody>
      </p:sp>
      <p:pic>
        <p:nvPicPr>
          <p:cNvPr id="5" name="Picture 4" descr="PASRR Technical Assistance Center (PTAC) logo."/>
          <p:cNvPicPr>
            <a:picLocks noChangeAspect="1"/>
          </p:cNvPicPr>
          <p:nvPr/>
        </p:nvPicPr>
        <p:blipFill>
          <a:blip r:embed="rId2"/>
          <a:stretch>
            <a:fillRect/>
          </a:stretch>
        </p:blipFill>
        <p:spPr>
          <a:xfrm>
            <a:off x="3467100" y="3800877"/>
            <a:ext cx="2209800" cy="812320"/>
          </a:xfrm>
          <a:prstGeom prst="rect">
            <a:avLst/>
          </a:prstGeom>
        </p:spPr>
      </p:pic>
      <p:sp>
        <p:nvSpPr>
          <p:cNvPr id="4" name="Slide Number Placeholder 3"/>
          <p:cNvSpPr>
            <a:spLocks noGrp="1"/>
          </p:cNvSpPr>
          <p:nvPr>
            <p:ph type="sldNum" sz="quarter" idx="12"/>
          </p:nvPr>
        </p:nvSpPr>
        <p:spPr/>
        <p:txBody>
          <a:bodyPr/>
          <a:lstStyle/>
          <a:p>
            <a:fld id="{0A3C8E40-E4CF-4BC8-A669-E0A701D9D1DA}" type="slidenum">
              <a:rPr lang="en-US" altLang="en-US" smtClean="0"/>
              <a:pPr/>
              <a:t>2</a:t>
            </a:fld>
            <a:endParaRPr lang="en-US" altLang="en-US"/>
          </a:p>
        </p:txBody>
      </p:sp>
    </p:spTree>
    <p:extLst>
      <p:ext uri="{BB962C8B-B14F-4D97-AF65-F5344CB8AC3E}">
        <p14:creationId xmlns:p14="http://schemas.microsoft.com/office/powerpoint/2010/main" val="440774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PASRR Level II Evaluator’s Role </a:t>
            </a:r>
            <a:br>
              <a:rPr lang="en-US" dirty="0"/>
            </a:br>
            <a:r>
              <a:rPr lang="en-US" dirty="0"/>
              <a:t>(3 of 3)</a:t>
            </a:r>
          </a:p>
        </p:txBody>
      </p:sp>
      <p:sp>
        <p:nvSpPr>
          <p:cNvPr id="3" name="Content Placeholder 2"/>
          <p:cNvSpPr>
            <a:spLocks noGrp="1"/>
          </p:cNvSpPr>
          <p:nvPr>
            <p:ph idx="1"/>
          </p:nvPr>
        </p:nvSpPr>
        <p:spPr>
          <a:xfrm>
            <a:off x="381000" y="1600200"/>
            <a:ext cx="8153400" cy="4724400"/>
          </a:xfrm>
        </p:spPr>
        <p:txBody>
          <a:bodyPr/>
          <a:lstStyle/>
          <a:p>
            <a:pPr marL="0" indent="0">
              <a:buNone/>
            </a:pPr>
            <a:r>
              <a:rPr lang="en-US" sz="2200" dirty="0"/>
              <a:t>Determining Service Needs: </a:t>
            </a:r>
            <a:r>
              <a:rPr lang="en-US" sz="2000" dirty="0"/>
              <a:t> </a:t>
            </a:r>
          </a:p>
          <a:p>
            <a:r>
              <a:rPr lang="en-US" sz="2100" i="1" dirty="0"/>
              <a:t>Determination of need for NF services. </a:t>
            </a:r>
            <a:r>
              <a:rPr lang="en-US" sz="2100" dirty="0"/>
              <a:t>For each NF applicant with MI or ID, the State mental health or intellectual disability authority (as appropriate) must determine, in accordance with </a:t>
            </a:r>
            <a:r>
              <a:rPr lang="en-US" sz="2100" dirty="0">
                <a:hlinkClick r:id="rId3"/>
              </a:rPr>
              <a:t>§483.130</a:t>
            </a:r>
            <a:r>
              <a:rPr lang="en-US" sz="2100" dirty="0"/>
              <a:t>, whether, because of the resident's physical and mental condition, the individual requires the level of services provided by a NF. </a:t>
            </a:r>
          </a:p>
          <a:p>
            <a:r>
              <a:rPr lang="en-US" sz="2100" i="1" dirty="0"/>
              <a:t>Determination of need for specialized services. </a:t>
            </a:r>
            <a:r>
              <a:rPr lang="en-US" sz="2100" dirty="0"/>
              <a:t>If the individual with MI or ID is determined to require a NF level of care, the State mental health or intellectual disability authority (as appropriate) must also determine, in accordance with</a:t>
            </a:r>
            <a:r>
              <a:rPr lang="en-US" sz="2100" dirty="0">
                <a:hlinkClick r:id="rId3"/>
              </a:rPr>
              <a:t> §483.130</a:t>
            </a:r>
            <a:r>
              <a:rPr lang="en-US" sz="2100" dirty="0"/>
              <a:t>, whether the individual requires specialized services for the mental illness or intellectual disability, as defined in </a:t>
            </a:r>
            <a:r>
              <a:rPr lang="en-US" sz="2100" dirty="0">
                <a:hlinkClick r:id="rId4"/>
              </a:rPr>
              <a:t>§483.120</a:t>
            </a:r>
            <a:r>
              <a:rPr lang="en-US" sz="2100" dirty="0"/>
              <a:t>.</a:t>
            </a:r>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20</a:t>
            </a:fld>
            <a:endParaRPr lang="en-US" altLang="en-US"/>
          </a:p>
        </p:txBody>
      </p:sp>
    </p:spTree>
    <p:extLst>
      <p:ext uri="{BB962C8B-B14F-4D97-AF65-F5344CB8AC3E}">
        <p14:creationId xmlns:p14="http://schemas.microsoft.com/office/powerpoint/2010/main" val="3543620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3225FBB-2EC8-45F4-8B51-7E1C87A7CEC9}"/>
              </a:ext>
            </a:extLst>
          </p:cNvPr>
          <p:cNvSpPr>
            <a:spLocks noGrp="1"/>
          </p:cNvSpPr>
          <p:nvPr>
            <p:ph type="title"/>
          </p:nvPr>
        </p:nvSpPr>
        <p:spPr/>
        <p:txBody>
          <a:bodyPr/>
          <a:lstStyle/>
          <a:p>
            <a:r>
              <a:rPr lang="en-US" dirty="0"/>
              <a:t>Level II Person-Centered Opportunities</a:t>
            </a:r>
            <a:endParaRPr lang="en-US" altLang="en-US" dirty="0"/>
          </a:p>
        </p:txBody>
      </p:sp>
      <p:sp>
        <p:nvSpPr>
          <p:cNvPr id="2" name="Content Placeholder 1"/>
          <p:cNvSpPr>
            <a:spLocks noGrp="1"/>
          </p:cNvSpPr>
          <p:nvPr>
            <p:ph idx="1"/>
          </p:nvPr>
        </p:nvSpPr>
        <p:spPr>
          <a:xfrm>
            <a:off x="533400" y="1814332"/>
            <a:ext cx="7772400" cy="4648200"/>
          </a:xfrm>
        </p:spPr>
        <p:txBody>
          <a:bodyPr/>
          <a:lstStyle/>
          <a:p>
            <a:r>
              <a:rPr lang="en-US" sz="2600" dirty="0"/>
              <a:t>483.128 Social History, Strengths, Needs </a:t>
            </a:r>
          </a:p>
          <a:p>
            <a:r>
              <a:rPr lang="en-US" sz="2600" dirty="0"/>
              <a:t>483.128 Medical &amp; Disability History— helps caregiver see the total person </a:t>
            </a:r>
          </a:p>
          <a:p>
            <a:r>
              <a:rPr lang="en-US" sz="2600" dirty="0"/>
              <a:t>483.135 Functional Supports— least restrictive, most inclusive setting </a:t>
            </a:r>
          </a:p>
          <a:p>
            <a:r>
              <a:rPr lang="en-US" sz="2600" dirty="0"/>
              <a:t>483.128 Disability-specific services— all services and supports important to and for the person </a:t>
            </a:r>
          </a:p>
          <a:p>
            <a:pPr marL="0" indent="0">
              <a:buNone/>
            </a:pPr>
            <a:endParaRPr lang="en-US" dirty="0"/>
          </a:p>
          <a:p>
            <a:pPr marL="0" lvl="1" indent="0">
              <a:buNone/>
            </a:pPr>
            <a:endParaRPr lang="en-US" sz="2200" dirty="0"/>
          </a:p>
        </p:txBody>
      </p:sp>
      <p:sp>
        <p:nvSpPr>
          <p:cNvPr id="28747" name="Slide Number Placeholder 3">
            <a:extLst>
              <a:ext uri="{FF2B5EF4-FFF2-40B4-BE49-F238E27FC236}">
                <a16:creationId xmlns:a16="http://schemas.microsoft.com/office/drawing/2014/main" id="{2D32A53A-FB2E-4340-90FA-0ACC612E84F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609FB9B9-A55B-40CF-A64C-F46217D99549}" type="slidenum">
              <a:rPr lang="en-US" altLang="en-US" sz="1200">
                <a:solidFill>
                  <a:srgbClr val="898989"/>
                </a:solidFill>
                <a:latin typeface="Calibri" panose="020F0502020204030204" pitchFamily="34" charset="0"/>
              </a:rPr>
              <a:pPr>
                <a:spcBef>
                  <a:spcPct val="0"/>
                </a:spcBef>
                <a:buFontTx/>
                <a:buNone/>
              </a:pPr>
              <a:t>21</a:t>
            </a:fld>
            <a:endParaRPr lang="en-US" altLang="en-US" sz="1200">
              <a:solidFill>
                <a:srgbClr val="898989"/>
              </a:solidFill>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Level II Barriers to a Person-Centered PASRR Process </a:t>
            </a:r>
          </a:p>
        </p:txBody>
      </p:sp>
      <p:sp>
        <p:nvSpPr>
          <p:cNvPr id="3" name="Content Placeholder 2"/>
          <p:cNvSpPr>
            <a:spLocks noGrp="1"/>
          </p:cNvSpPr>
          <p:nvPr>
            <p:ph idx="1"/>
          </p:nvPr>
        </p:nvSpPr>
        <p:spPr>
          <a:xfrm>
            <a:off x="533400" y="1752600"/>
            <a:ext cx="8001000" cy="3962400"/>
          </a:xfrm>
        </p:spPr>
        <p:txBody>
          <a:bodyPr/>
          <a:lstStyle/>
          <a:p>
            <a:r>
              <a:rPr lang="en-US" dirty="0"/>
              <a:t>The evaluators may not be familiar with state values related to person-centered services in programs the state directly funds or licenses. </a:t>
            </a:r>
          </a:p>
          <a:p>
            <a:r>
              <a:rPr lang="en-US" dirty="0"/>
              <a:t>The evaluators do not receive formal training for person-centered assessment and planning in advance of their starting to conduct Level II evaluations.</a:t>
            </a:r>
          </a:p>
          <a:p>
            <a:r>
              <a:rPr lang="en-US" dirty="0"/>
              <a:t>The evaluators may not be familiar with the full scope of specialized services.</a:t>
            </a:r>
          </a:p>
          <a:p>
            <a:pPr marL="0" indent="0">
              <a:buNone/>
            </a:pPr>
            <a:endParaRPr lang="en-US"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22</a:t>
            </a:fld>
            <a:endParaRPr lang="en-US" altLang="en-US"/>
          </a:p>
        </p:txBody>
      </p:sp>
    </p:spTree>
    <p:extLst>
      <p:ext uri="{BB962C8B-B14F-4D97-AF65-F5344CB8AC3E}">
        <p14:creationId xmlns:p14="http://schemas.microsoft.com/office/powerpoint/2010/main" val="2993513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 I and Level II – Variation, but a Common Goal </a:t>
            </a:r>
          </a:p>
        </p:txBody>
      </p:sp>
      <p:sp>
        <p:nvSpPr>
          <p:cNvPr id="3" name="Content Placeholder 2"/>
          <p:cNvSpPr>
            <a:spLocks noGrp="1"/>
          </p:cNvSpPr>
          <p:nvPr>
            <p:ph idx="1"/>
          </p:nvPr>
        </p:nvSpPr>
        <p:spPr>
          <a:xfrm>
            <a:off x="249044" y="1600200"/>
            <a:ext cx="8686800" cy="4191000"/>
          </a:xfrm>
        </p:spPr>
        <p:txBody>
          <a:bodyPr/>
          <a:lstStyle/>
          <a:p>
            <a:r>
              <a:rPr lang="en-US" dirty="0"/>
              <a:t>Level I </a:t>
            </a:r>
          </a:p>
          <a:p>
            <a:pPr lvl="1"/>
            <a:r>
              <a:rPr lang="en-US" dirty="0"/>
              <a:t>Narrow CFR person-centered requirements; and,</a:t>
            </a:r>
          </a:p>
          <a:p>
            <a:pPr lvl="1"/>
            <a:r>
              <a:rPr lang="en-US" dirty="0"/>
              <a:t>Serves as the front door to a person-centered PASRR experience.</a:t>
            </a:r>
          </a:p>
          <a:p>
            <a:r>
              <a:rPr lang="en-US" dirty="0"/>
              <a:t>Level II </a:t>
            </a:r>
          </a:p>
          <a:p>
            <a:pPr lvl="1"/>
            <a:r>
              <a:rPr lang="en-US" dirty="0"/>
              <a:t>Extensive CFR requirements linked to person-centered values; and,</a:t>
            </a:r>
          </a:p>
          <a:p>
            <a:pPr lvl="1"/>
            <a:r>
              <a:rPr lang="en-US" dirty="0"/>
              <a:t>Individualized evaluation that considers the appropriate setting and unique treatment needs of the person. </a:t>
            </a:r>
          </a:p>
          <a:p>
            <a:pPr marL="0" indent="0" algn="ctr">
              <a:buNone/>
            </a:pPr>
            <a:r>
              <a:rPr lang="en-US" b="1" dirty="0"/>
              <a:t>Common Goal: The right services in the right location – person-centered support! </a:t>
            </a:r>
          </a:p>
          <a:p>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23</a:t>
            </a:fld>
            <a:endParaRPr lang="en-US" altLang="en-US"/>
          </a:p>
        </p:txBody>
      </p:sp>
    </p:spTree>
    <p:extLst>
      <p:ext uri="{BB962C8B-B14F-4D97-AF65-F5344CB8AC3E}">
        <p14:creationId xmlns:p14="http://schemas.microsoft.com/office/powerpoint/2010/main" val="2302828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143000"/>
          </a:xfrm>
        </p:spPr>
        <p:txBody>
          <a:bodyPr/>
          <a:lstStyle/>
          <a:p>
            <a:r>
              <a:rPr lang="en-US" dirty="0"/>
              <a:t>Having a Person-Centered Perspective</a:t>
            </a:r>
          </a:p>
        </p:txBody>
      </p:sp>
      <p:sp>
        <p:nvSpPr>
          <p:cNvPr id="3" name="Content Placeholder 2"/>
          <p:cNvSpPr>
            <a:spLocks noGrp="1"/>
          </p:cNvSpPr>
          <p:nvPr>
            <p:ph idx="1"/>
          </p:nvPr>
        </p:nvSpPr>
        <p:spPr>
          <a:xfrm>
            <a:off x="685800" y="1931248"/>
            <a:ext cx="7772400" cy="3886200"/>
          </a:xfrm>
        </p:spPr>
        <p:txBody>
          <a:bodyPr/>
          <a:lstStyle/>
          <a:p>
            <a:endParaRPr lang="en-US" sz="2000" dirty="0"/>
          </a:p>
          <a:p>
            <a:endParaRPr lang="en-US" sz="2000" dirty="0"/>
          </a:p>
          <a:p>
            <a:endParaRPr lang="en-US" sz="2000" dirty="0"/>
          </a:p>
          <a:p>
            <a:pPr marL="0" indent="0" algn="ctr">
              <a:buNone/>
            </a:pPr>
            <a:r>
              <a:rPr lang="en-US" sz="3600" b="1" i="1" dirty="0"/>
              <a:t>Assessors and Evaluators</a:t>
            </a:r>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24</a:t>
            </a:fld>
            <a:endParaRPr lang="en-US" altLang="en-US"/>
          </a:p>
        </p:txBody>
      </p:sp>
    </p:spTree>
    <p:extLst>
      <p:ext uri="{BB962C8B-B14F-4D97-AF65-F5344CB8AC3E}">
        <p14:creationId xmlns:p14="http://schemas.microsoft.com/office/powerpoint/2010/main" val="4205547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PASRR and Person-Centered Practices</a:t>
            </a:r>
          </a:p>
        </p:txBody>
      </p:sp>
      <p:sp>
        <p:nvSpPr>
          <p:cNvPr id="3" name="Content Placeholder 2"/>
          <p:cNvSpPr>
            <a:spLocks noGrp="1"/>
          </p:cNvSpPr>
          <p:nvPr>
            <p:ph idx="1"/>
          </p:nvPr>
        </p:nvSpPr>
        <p:spPr>
          <a:xfrm>
            <a:off x="228600" y="1600200"/>
            <a:ext cx="8458200" cy="4571999"/>
          </a:xfrm>
        </p:spPr>
        <p:txBody>
          <a:bodyPr/>
          <a:lstStyle/>
          <a:p>
            <a:r>
              <a:rPr lang="en-GB" dirty="0"/>
              <a:t>PASRR regulations have always required a focus on Quality of Life (QOL) and minimization of vulnerabilities by: </a:t>
            </a:r>
          </a:p>
          <a:p>
            <a:pPr lvl="1">
              <a:spcBef>
                <a:spcPts val="400"/>
              </a:spcBef>
            </a:pPr>
            <a:r>
              <a:rPr lang="en-GB" sz="2200" dirty="0"/>
              <a:t>Requiring expert evaluation;</a:t>
            </a:r>
          </a:p>
          <a:p>
            <a:pPr lvl="1">
              <a:spcBef>
                <a:spcPts val="400"/>
              </a:spcBef>
            </a:pPr>
            <a:r>
              <a:rPr lang="en-GB" sz="2200" dirty="0"/>
              <a:t>Requiring individualized reports to educate providers about service/support needs;</a:t>
            </a:r>
          </a:p>
          <a:p>
            <a:pPr lvl="1">
              <a:spcBef>
                <a:spcPts val="400"/>
              </a:spcBef>
              <a:buFont typeface="Times New Roman" panose="02020603050405020304" pitchFamily="18" charset="0"/>
              <a:buChar char="‒"/>
            </a:pPr>
            <a:r>
              <a:rPr lang="en-GB" sz="2200" dirty="0"/>
              <a:t>Emphasizing diversion/transition;</a:t>
            </a:r>
          </a:p>
          <a:p>
            <a:pPr lvl="1">
              <a:spcBef>
                <a:spcPts val="400"/>
              </a:spcBef>
            </a:pPr>
            <a:r>
              <a:rPr lang="en-GB" sz="2200" dirty="0"/>
              <a:t>Ensuring admitting facility can meet the individual’s needs and preferences;</a:t>
            </a:r>
          </a:p>
          <a:p>
            <a:pPr lvl="1">
              <a:spcBef>
                <a:spcPts val="400"/>
              </a:spcBef>
            </a:pPr>
            <a:r>
              <a:rPr lang="en-GB" sz="2200" dirty="0"/>
              <a:t>Clarifying how the individual can best be supported; </a:t>
            </a:r>
          </a:p>
          <a:p>
            <a:pPr lvl="1">
              <a:spcBef>
                <a:spcPts val="400"/>
              </a:spcBef>
            </a:pPr>
            <a:r>
              <a:rPr lang="en-GB" sz="2200" dirty="0"/>
              <a:t>Building new or maintaining existing providers relationships; and,</a:t>
            </a:r>
          </a:p>
          <a:p>
            <a:pPr lvl="1">
              <a:spcBef>
                <a:spcPts val="400"/>
              </a:spcBef>
            </a:pPr>
            <a:r>
              <a:rPr lang="en-GB" sz="2200" dirty="0"/>
              <a:t>Serving as the basis for an ongoing and responsive care plan.</a:t>
            </a:r>
            <a:endParaRPr lang="en-US" sz="2200" dirty="0"/>
          </a:p>
          <a:p>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25</a:t>
            </a:fld>
            <a:endParaRPr lang="en-US" altLang="en-US"/>
          </a:p>
        </p:txBody>
      </p:sp>
    </p:spTree>
    <p:extLst>
      <p:ext uri="{BB962C8B-B14F-4D97-AF65-F5344CB8AC3E}">
        <p14:creationId xmlns:p14="http://schemas.microsoft.com/office/powerpoint/2010/main" val="1313429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Core Concept of Person-Centered Practice</a:t>
            </a:r>
          </a:p>
        </p:txBody>
      </p:sp>
      <p:sp>
        <p:nvSpPr>
          <p:cNvPr id="7" name="Text Placeholder 6"/>
          <p:cNvSpPr>
            <a:spLocks noGrp="1"/>
          </p:cNvSpPr>
          <p:nvPr>
            <p:ph type="body" idx="1"/>
          </p:nvPr>
        </p:nvSpPr>
        <p:spPr>
          <a:xfrm>
            <a:off x="152400" y="1981200"/>
            <a:ext cx="4040188" cy="679477"/>
          </a:xfrm>
        </p:spPr>
        <p:txBody>
          <a:bodyPr/>
          <a:lstStyle/>
          <a:p>
            <a:r>
              <a:rPr lang="en-US" sz="2000" dirty="0"/>
              <a:t>Important TO…</a:t>
            </a:r>
          </a:p>
          <a:p>
            <a:r>
              <a:rPr lang="en-US" sz="2000" b="0" dirty="0"/>
              <a:t>Those things that help us to be content, happy, comforted &amp; fulfilled.</a:t>
            </a:r>
          </a:p>
        </p:txBody>
      </p:sp>
      <p:sp>
        <p:nvSpPr>
          <p:cNvPr id="8" name="Content Placeholder 7"/>
          <p:cNvSpPr>
            <a:spLocks noGrp="1"/>
          </p:cNvSpPr>
          <p:nvPr>
            <p:ph sz="half" idx="2"/>
          </p:nvPr>
        </p:nvSpPr>
        <p:spPr>
          <a:xfrm>
            <a:off x="0" y="2865245"/>
            <a:ext cx="4344988" cy="3687762"/>
          </a:xfrm>
        </p:spPr>
        <p:txBody>
          <a:bodyPr/>
          <a:lstStyle/>
          <a:p>
            <a:pPr>
              <a:spcBef>
                <a:spcPts val="0"/>
              </a:spcBef>
            </a:pPr>
            <a:r>
              <a:rPr lang="en-GB" sz="2000" dirty="0"/>
              <a:t>People to be with;</a:t>
            </a:r>
          </a:p>
          <a:p>
            <a:pPr>
              <a:spcBef>
                <a:spcPts val="0"/>
              </a:spcBef>
            </a:pPr>
            <a:r>
              <a:rPr lang="en-GB" sz="2000" dirty="0"/>
              <a:t>Things to do;</a:t>
            </a:r>
          </a:p>
          <a:p>
            <a:pPr>
              <a:spcBef>
                <a:spcPts val="0"/>
              </a:spcBef>
            </a:pPr>
            <a:r>
              <a:rPr lang="en-GB" sz="2000" dirty="0"/>
              <a:t>Places to go;</a:t>
            </a:r>
          </a:p>
          <a:p>
            <a:pPr>
              <a:spcBef>
                <a:spcPts val="0"/>
              </a:spcBef>
            </a:pPr>
            <a:r>
              <a:rPr lang="en-GB" sz="2000" dirty="0"/>
              <a:t>Rituals;</a:t>
            </a:r>
          </a:p>
          <a:p>
            <a:pPr>
              <a:spcBef>
                <a:spcPts val="0"/>
              </a:spcBef>
            </a:pPr>
            <a:r>
              <a:rPr lang="en-GB" sz="2000" dirty="0"/>
              <a:t>Status;</a:t>
            </a:r>
          </a:p>
          <a:p>
            <a:pPr>
              <a:spcBef>
                <a:spcPts val="0"/>
              </a:spcBef>
            </a:pPr>
            <a:r>
              <a:rPr lang="en-GB" sz="2000" dirty="0"/>
              <a:t>Independence;</a:t>
            </a:r>
          </a:p>
          <a:p>
            <a:pPr>
              <a:spcBef>
                <a:spcPts val="0"/>
              </a:spcBef>
            </a:pPr>
            <a:r>
              <a:rPr lang="en-GB" sz="2000" dirty="0"/>
              <a:t>Things to have; and, </a:t>
            </a:r>
          </a:p>
          <a:p>
            <a:pPr>
              <a:spcBef>
                <a:spcPts val="0"/>
              </a:spcBef>
            </a:pPr>
            <a:r>
              <a:rPr lang="en-GB" sz="2000" dirty="0"/>
              <a:t>What matters most to a person—their own definition of ‘quality of life.’ </a:t>
            </a:r>
            <a:endParaRPr lang="en-US" dirty="0"/>
          </a:p>
        </p:txBody>
      </p:sp>
      <p:sp>
        <p:nvSpPr>
          <p:cNvPr id="9" name="Text Placeholder 8"/>
          <p:cNvSpPr>
            <a:spLocks noGrp="1"/>
          </p:cNvSpPr>
          <p:nvPr>
            <p:ph type="body" sz="quarter" idx="3"/>
          </p:nvPr>
        </p:nvSpPr>
        <p:spPr>
          <a:xfrm>
            <a:off x="4419600" y="1992314"/>
            <a:ext cx="4041775" cy="903286"/>
          </a:xfrm>
        </p:spPr>
        <p:txBody>
          <a:bodyPr/>
          <a:lstStyle/>
          <a:p>
            <a:r>
              <a:rPr lang="en-US" sz="2000" dirty="0"/>
              <a:t>Important FOR…</a:t>
            </a:r>
          </a:p>
          <a:p>
            <a:r>
              <a:rPr lang="en-US" sz="2000" b="0" dirty="0"/>
              <a:t>Those things that keep a person safe, healthy, prevent illness &amp; promote wellness.</a:t>
            </a:r>
          </a:p>
        </p:txBody>
      </p:sp>
      <p:sp>
        <p:nvSpPr>
          <p:cNvPr id="10" name="Content Placeholder 9"/>
          <p:cNvSpPr>
            <a:spLocks noGrp="1"/>
          </p:cNvSpPr>
          <p:nvPr>
            <p:ph sz="quarter" idx="4"/>
          </p:nvPr>
        </p:nvSpPr>
        <p:spPr>
          <a:xfrm>
            <a:off x="4344988" y="2779845"/>
            <a:ext cx="4494212" cy="3773355"/>
          </a:xfrm>
        </p:spPr>
        <p:txBody>
          <a:bodyPr/>
          <a:lstStyle/>
          <a:p>
            <a:pPr>
              <a:spcBef>
                <a:spcPts val="0"/>
              </a:spcBef>
            </a:pPr>
            <a:r>
              <a:rPr lang="en-GB" sz="2000" dirty="0"/>
              <a:t>Diet, exercise;</a:t>
            </a:r>
          </a:p>
          <a:p>
            <a:pPr>
              <a:spcBef>
                <a:spcPts val="0"/>
              </a:spcBef>
            </a:pPr>
            <a:r>
              <a:rPr lang="en-GB" sz="2000" dirty="0"/>
              <a:t>Safe housing;</a:t>
            </a:r>
          </a:p>
          <a:p>
            <a:pPr>
              <a:spcBef>
                <a:spcPts val="0"/>
              </a:spcBef>
            </a:pPr>
            <a:r>
              <a:rPr lang="en-GB" sz="2000" dirty="0"/>
              <a:t>Free from fear;</a:t>
            </a:r>
          </a:p>
          <a:p>
            <a:pPr>
              <a:spcBef>
                <a:spcPts val="0"/>
              </a:spcBef>
            </a:pPr>
            <a:r>
              <a:rPr lang="en-GB" sz="2000" dirty="0"/>
              <a:t>Substance-free;</a:t>
            </a:r>
          </a:p>
          <a:p>
            <a:pPr>
              <a:spcBef>
                <a:spcPts val="0"/>
              </a:spcBef>
            </a:pPr>
            <a:r>
              <a:rPr lang="en-GB" sz="2000" dirty="0"/>
              <a:t>Treatment /prevention of illness;</a:t>
            </a:r>
          </a:p>
          <a:p>
            <a:pPr>
              <a:spcBef>
                <a:spcPts val="0"/>
              </a:spcBef>
            </a:pPr>
            <a:r>
              <a:rPr lang="en-GB" sz="2000" dirty="0"/>
              <a:t>Symptom stability;</a:t>
            </a:r>
          </a:p>
          <a:p>
            <a:pPr>
              <a:spcBef>
                <a:spcPts val="0"/>
              </a:spcBef>
            </a:pPr>
            <a:r>
              <a:rPr lang="en-GB" sz="2000" dirty="0"/>
              <a:t>To be valued;</a:t>
            </a:r>
          </a:p>
          <a:p>
            <a:pPr>
              <a:spcBef>
                <a:spcPts val="0"/>
              </a:spcBef>
            </a:pPr>
            <a:r>
              <a:rPr lang="en-GB" sz="2000" dirty="0"/>
              <a:t>To be contributing members of society; and, </a:t>
            </a:r>
          </a:p>
          <a:p>
            <a:pPr>
              <a:spcBef>
                <a:spcPts val="0"/>
              </a:spcBef>
            </a:pPr>
            <a:r>
              <a:rPr lang="en-GB" sz="2000" dirty="0"/>
              <a:t>Can be what others want or see as most important for a person. </a:t>
            </a:r>
            <a:endParaRPr lang="en-US" sz="2000" dirty="0"/>
          </a:p>
          <a:p>
            <a:endParaRPr lang="en-US" dirty="0"/>
          </a:p>
        </p:txBody>
      </p:sp>
      <p:sp>
        <p:nvSpPr>
          <p:cNvPr id="11" name="TextBox 10"/>
          <p:cNvSpPr txBox="1"/>
          <p:nvPr/>
        </p:nvSpPr>
        <p:spPr>
          <a:xfrm>
            <a:off x="-27563" y="5867400"/>
            <a:ext cx="3532763" cy="461665"/>
          </a:xfrm>
          <a:prstGeom prst="rect">
            <a:avLst/>
          </a:prstGeom>
          <a:noFill/>
        </p:spPr>
        <p:txBody>
          <a:bodyPr wrap="square" rtlCol="0">
            <a:spAutoFit/>
          </a:bodyPr>
          <a:lstStyle/>
          <a:p>
            <a:pPr marL="0" indent="0">
              <a:buNone/>
            </a:pPr>
            <a:r>
              <a:rPr lang="en-GB" sz="1200" dirty="0">
                <a:hlinkClick r:id="rId3"/>
              </a:rPr>
              <a:t>Person </a:t>
            </a:r>
            <a:r>
              <a:rPr lang="en-GB" sz="1200" dirty="0" err="1">
                <a:hlinkClick r:id="rId3"/>
              </a:rPr>
              <a:t>Centered</a:t>
            </a:r>
            <a:r>
              <a:rPr lang="en-GB" sz="1200" dirty="0">
                <a:hlinkClick r:id="rId3"/>
              </a:rPr>
              <a:t> Practices: Building a Therapeutic Alliance (umn.edu)</a:t>
            </a:r>
            <a:endParaRPr lang="en-US" sz="1200"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26</a:t>
            </a:fld>
            <a:endParaRPr lang="en-US" altLang="en-US" dirty="0"/>
          </a:p>
        </p:txBody>
      </p:sp>
    </p:spTree>
    <p:extLst>
      <p:ext uri="{BB962C8B-B14F-4D97-AF65-F5344CB8AC3E}">
        <p14:creationId xmlns:p14="http://schemas.microsoft.com/office/powerpoint/2010/main" val="833176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Cautionary Tale</a:t>
            </a:r>
          </a:p>
        </p:txBody>
      </p:sp>
      <p:sp>
        <p:nvSpPr>
          <p:cNvPr id="3" name="Content Placeholder 2"/>
          <p:cNvSpPr>
            <a:spLocks noGrp="1"/>
          </p:cNvSpPr>
          <p:nvPr>
            <p:ph idx="1"/>
          </p:nvPr>
        </p:nvSpPr>
        <p:spPr>
          <a:xfrm>
            <a:off x="590550" y="1752600"/>
            <a:ext cx="7962900" cy="3886200"/>
          </a:xfrm>
        </p:spPr>
        <p:txBody>
          <a:bodyPr/>
          <a:lstStyle/>
          <a:p>
            <a:pPr marL="0" indent="0">
              <a:buNone/>
            </a:pPr>
            <a:r>
              <a:rPr lang="en-US" dirty="0"/>
              <a:t>There are potential risks to maintaining a person-centered perspective for assessors and evaluators.</a:t>
            </a:r>
          </a:p>
          <a:p>
            <a:pPr marL="0" indent="0">
              <a:buNone/>
            </a:pPr>
            <a:endParaRPr lang="en-US" sz="2000" dirty="0"/>
          </a:p>
          <a:p>
            <a:r>
              <a:rPr lang="en-US" dirty="0"/>
              <a:t>Timelines.</a:t>
            </a:r>
          </a:p>
          <a:p>
            <a:r>
              <a:rPr lang="en-US" dirty="0"/>
              <a:t>‘Efficiencies’ of the PASRR contractor.</a:t>
            </a:r>
          </a:p>
          <a:p>
            <a:r>
              <a:rPr lang="en-US" dirty="0"/>
              <a:t>Telehealth.</a:t>
            </a:r>
          </a:p>
          <a:p>
            <a:r>
              <a:rPr lang="en-US" dirty="0"/>
              <a:t>Multiple hats of staff who serve as assessors or evaluators.</a:t>
            </a:r>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27</a:t>
            </a:fld>
            <a:endParaRPr lang="en-US" altLang="en-US"/>
          </a:p>
        </p:txBody>
      </p:sp>
    </p:spTree>
    <p:extLst>
      <p:ext uri="{BB962C8B-B14F-4D97-AF65-F5344CB8AC3E}">
        <p14:creationId xmlns:p14="http://schemas.microsoft.com/office/powerpoint/2010/main" val="1941131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Touch Points for Person-Centered Approach in PASRR</a:t>
            </a:r>
          </a:p>
        </p:txBody>
      </p:sp>
      <p:sp>
        <p:nvSpPr>
          <p:cNvPr id="3" name="Content Placeholder 2"/>
          <p:cNvSpPr>
            <a:spLocks noGrp="1"/>
          </p:cNvSpPr>
          <p:nvPr>
            <p:ph idx="1"/>
          </p:nvPr>
        </p:nvSpPr>
        <p:spPr>
          <a:xfrm>
            <a:off x="533400" y="1828800"/>
            <a:ext cx="7391400" cy="3886200"/>
          </a:xfrm>
        </p:spPr>
        <p:txBody>
          <a:bodyPr/>
          <a:lstStyle/>
          <a:p>
            <a:r>
              <a:rPr lang="en-US" sz="2600" dirty="0"/>
              <a:t>Building rapport.</a:t>
            </a:r>
          </a:p>
          <a:p>
            <a:r>
              <a:rPr lang="en-US" sz="2600" dirty="0"/>
              <a:t>Creating a social history.</a:t>
            </a:r>
          </a:p>
          <a:p>
            <a:r>
              <a:rPr lang="en-US" sz="2600" dirty="0"/>
              <a:t>Recognizing and recommending individualized service needs. </a:t>
            </a:r>
          </a:p>
          <a:p>
            <a:r>
              <a:rPr lang="en-US" sz="2600" dirty="0"/>
              <a:t>Collaborating among PASRR partners.</a:t>
            </a:r>
            <a:endParaRPr lang="en-US" sz="2600" strike="sngStrike" dirty="0"/>
          </a:p>
          <a:p>
            <a:pPr marL="0" indent="0">
              <a:buNone/>
            </a:pPr>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28</a:t>
            </a:fld>
            <a:endParaRPr lang="en-US" altLang="en-US"/>
          </a:p>
        </p:txBody>
      </p:sp>
    </p:spTree>
    <p:extLst>
      <p:ext uri="{BB962C8B-B14F-4D97-AF65-F5344CB8AC3E}">
        <p14:creationId xmlns:p14="http://schemas.microsoft.com/office/powerpoint/2010/main" val="1812285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4137"/>
            <a:ext cx="8686800" cy="1143000"/>
          </a:xfrm>
        </p:spPr>
        <p:txBody>
          <a:bodyPr/>
          <a:lstStyle/>
          <a:p>
            <a:r>
              <a:rPr lang="en-US" dirty="0"/>
              <a:t>Assessors &amp; Evaluators: Building Rapport (1 of 2)</a:t>
            </a:r>
          </a:p>
        </p:txBody>
      </p:sp>
      <p:sp>
        <p:nvSpPr>
          <p:cNvPr id="3" name="Content Placeholder 2"/>
          <p:cNvSpPr>
            <a:spLocks noGrp="1"/>
          </p:cNvSpPr>
          <p:nvPr>
            <p:ph idx="1"/>
          </p:nvPr>
        </p:nvSpPr>
        <p:spPr>
          <a:xfrm>
            <a:off x="609600" y="1600200"/>
            <a:ext cx="7696200" cy="4724400"/>
          </a:xfrm>
        </p:spPr>
        <p:txBody>
          <a:bodyPr/>
          <a:lstStyle/>
          <a:p>
            <a:pPr marL="0" indent="0">
              <a:buNone/>
            </a:pPr>
            <a:r>
              <a:rPr lang="en-US" sz="1800" dirty="0"/>
              <a:t>	</a:t>
            </a:r>
            <a:r>
              <a:rPr lang="en-US" dirty="0"/>
              <a:t>Strive to promote a rapport with the individual:</a:t>
            </a:r>
          </a:p>
          <a:p>
            <a:pPr lvl="1">
              <a:spcBef>
                <a:spcPts val="0"/>
              </a:spcBef>
            </a:pPr>
            <a:r>
              <a:rPr lang="en-GB" dirty="0"/>
              <a:t>Smile; </a:t>
            </a:r>
          </a:p>
          <a:p>
            <a:pPr lvl="1">
              <a:spcBef>
                <a:spcPts val="0"/>
              </a:spcBef>
            </a:pPr>
            <a:r>
              <a:rPr lang="en-GB" dirty="0"/>
              <a:t>Be in a positive state;</a:t>
            </a:r>
          </a:p>
          <a:p>
            <a:pPr lvl="1">
              <a:spcBef>
                <a:spcPts val="0"/>
              </a:spcBef>
            </a:pPr>
            <a:r>
              <a:rPr lang="en-GB" dirty="0"/>
              <a:t>Ensure the individual understands they have your full attention; and, </a:t>
            </a:r>
          </a:p>
          <a:p>
            <a:pPr lvl="1">
              <a:spcBef>
                <a:spcPts val="0"/>
              </a:spcBef>
            </a:pPr>
            <a:r>
              <a:rPr lang="en-GB" dirty="0"/>
              <a:t>Imagine the person well and happy.</a:t>
            </a:r>
          </a:p>
          <a:p>
            <a:pPr marL="457200" lvl="1" indent="0">
              <a:spcBef>
                <a:spcPts val="0"/>
              </a:spcBef>
              <a:buNone/>
            </a:pPr>
            <a:endParaRPr lang="en-US" strike="sngStrike" dirty="0"/>
          </a:p>
          <a:p>
            <a:pPr marL="457200" lvl="1" indent="0">
              <a:buNone/>
            </a:pPr>
            <a:r>
              <a:rPr lang="en-US" dirty="0"/>
              <a:t>Create a relaxed environment:</a:t>
            </a:r>
          </a:p>
          <a:p>
            <a:pPr lvl="1">
              <a:spcBef>
                <a:spcPts val="0"/>
              </a:spcBef>
            </a:pPr>
            <a:r>
              <a:rPr lang="en-GB" dirty="0"/>
              <a:t>Smile;</a:t>
            </a:r>
          </a:p>
          <a:p>
            <a:pPr lvl="1">
              <a:spcBef>
                <a:spcPts val="0"/>
              </a:spcBef>
            </a:pPr>
            <a:r>
              <a:rPr lang="en-GB" dirty="0"/>
              <a:t>Use a calm, warm tone of voice; and</a:t>
            </a:r>
          </a:p>
          <a:p>
            <a:pPr lvl="1">
              <a:spcBef>
                <a:spcPts val="0"/>
              </a:spcBef>
            </a:pPr>
            <a:r>
              <a:rPr lang="en-GB" dirty="0"/>
              <a:t>Be present and mindful.</a:t>
            </a:r>
          </a:p>
          <a:p>
            <a:pPr marL="457200" lvl="1" indent="0">
              <a:spcBef>
                <a:spcPts val="0"/>
              </a:spcBef>
              <a:buNone/>
            </a:pPr>
            <a:endParaRPr lang="en-US" strike="sngStrike" dirty="0">
              <a:solidFill>
                <a:srgbClr val="00B050"/>
              </a:solidFill>
            </a:endParaRP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29</a:t>
            </a:fld>
            <a:endParaRPr lang="en-US" altLang="en-US"/>
          </a:p>
        </p:txBody>
      </p:sp>
    </p:spTree>
    <p:extLst>
      <p:ext uri="{BB962C8B-B14F-4D97-AF65-F5344CB8AC3E}">
        <p14:creationId xmlns:p14="http://schemas.microsoft.com/office/powerpoint/2010/main" val="189727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2817AB9-7540-45F5-8C97-79413747EE48}"/>
              </a:ext>
            </a:extLst>
          </p:cNvPr>
          <p:cNvSpPr>
            <a:spLocks noGrp="1"/>
          </p:cNvSpPr>
          <p:nvPr>
            <p:ph type="title"/>
          </p:nvPr>
        </p:nvSpPr>
        <p:spPr/>
        <p:txBody>
          <a:bodyPr/>
          <a:lstStyle/>
          <a:p>
            <a:r>
              <a:rPr lang="en-US" dirty="0"/>
              <a:t>Learning Objectives</a:t>
            </a:r>
            <a:endParaRPr lang="en-US" altLang="en-US" dirty="0"/>
          </a:p>
        </p:txBody>
      </p:sp>
      <p:sp>
        <p:nvSpPr>
          <p:cNvPr id="23555" name="Content Placeholder 2">
            <a:extLst>
              <a:ext uri="{FF2B5EF4-FFF2-40B4-BE49-F238E27FC236}">
                <a16:creationId xmlns:a16="http://schemas.microsoft.com/office/drawing/2014/main" id="{DF79F7EE-467B-4DE3-A206-95FE6BF70A53}"/>
              </a:ext>
            </a:extLst>
          </p:cNvPr>
          <p:cNvSpPr>
            <a:spLocks noGrp="1"/>
          </p:cNvSpPr>
          <p:nvPr>
            <p:ph idx="1"/>
          </p:nvPr>
        </p:nvSpPr>
        <p:spPr>
          <a:xfrm>
            <a:off x="609601" y="1828800"/>
            <a:ext cx="7882758" cy="3909848"/>
          </a:xfrm>
        </p:spPr>
        <p:txBody>
          <a:bodyPr>
            <a:normAutofit lnSpcReduction="10000"/>
          </a:bodyPr>
          <a:lstStyle/>
          <a:p>
            <a:r>
              <a:rPr lang="en-US" dirty="0"/>
              <a:t>Understand what it means to be person-centered.</a:t>
            </a:r>
          </a:p>
          <a:p>
            <a:r>
              <a:rPr lang="en-US" dirty="0"/>
              <a:t>Understand the historical linkage of PASRR regulatory requirements to person-centeredness.</a:t>
            </a:r>
          </a:p>
          <a:p>
            <a:r>
              <a:rPr lang="en-US" dirty="0"/>
              <a:t>Understand the regulatory requirements for the Level I screen and Level II evaluation that can advance a person-centered PASRR process.</a:t>
            </a:r>
          </a:p>
          <a:p>
            <a:r>
              <a:rPr lang="en-US" dirty="0"/>
              <a:t>Understand the key components to a person-centered PASRR process.</a:t>
            </a:r>
          </a:p>
          <a:p>
            <a:r>
              <a:rPr lang="en-US" dirty="0"/>
              <a:t>Understand the key touch points in the PASRR process that can promote a person-centered approach.</a:t>
            </a:r>
          </a:p>
          <a:p>
            <a:pPr>
              <a:defRPr/>
            </a:pPr>
            <a:endParaRPr lang="en-US" dirty="0"/>
          </a:p>
        </p:txBody>
      </p:sp>
      <p:sp>
        <p:nvSpPr>
          <p:cNvPr id="23556" name="Slide Number Placeholder 3">
            <a:extLst>
              <a:ext uri="{FF2B5EF4-FFF2-40B4-BE49-F238E27FC236}">
                <a16:creationId xmlns:a16="http://schemas.microsoft.com/office/drawing/2014/main" id="{1D0CD681-1583-46F0-B664-20C57B7243D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E911EBF6-147B-457F-B166-B38AD2A99036}" type="slidenum">
              <a:rPr lang="en-US" altLang="en-US" sz="1200">
                <a:solidFill>
                  <a:srgbClr val="898989"/>
                </a:solidFill>
                <a:latin typeface="Calibri" panose="020F0502020204030204" pitchFamily="34" charset="0"/>
              </a:rPr>
              <a:pPr>
                <a:spcBef>
                  <a:spcPct val="0"/>
                </a:spcBef>
                <a:buFontTx/>
                <a:buNone/>
              </a:pPr>
              <a:t>3</a:t>
            </a:fld>
            <a:endParaRPr lang="en-US" altLang="en-US" sz="1200">
              <a:solidFill>
                <a:srgbClr val="898989"/>
              </a:solidFill>
              <a:latin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4137"/>
            <a:ext cx="8686800" cy="1143000"/>
          </a:xfrm>
        </p:spPr>
        <p:txBody>
          <a:bodyPr/>
          <a:lstStyle/>
          <a:p>
            <a:r>
              <a:rPr lang="en-US" dirty="0"/>
              <a:t>Assessors &amp; Evaluators: Building Rapport  (2 of 2)</a:t>
            </a:r>
          </a:p>
        </p:txBody>
      </p:sp>
      <p:sp>
        <p:nvSpPr>
          <p:cNvPr id="3" name="Content Placeholder 2"/>
          <p:cNvSpPr>
            <a:spLocks noGrp="1"/>
          </p:cNvSpPr>
          <p:nvPr>
            <p:ph idx="1"/>
          </p:nvPr>
        </p:nvSpPr>
        <p:spPr>
          <a:xfrm>
            <a:off x="277496" y="1485900"/>
            <a:ext cx="8686800" cy="4724400"/>
          </a:xfrm>
        </p:spPr>
        <p:txBody>
          <a:bodyPr/>
          <a:lstStyle/>
          <a:p>
            <a:pPr marL="0" indent="0">
              <a:buNone/>
            </a:pPr>
            <a:r>
              <a:rPr lang="en-US" sz="1800" dirty="0"/>
              <a:t>	</a:t>
            </a:r>
          </a:p>
          <a:p>
            <a:pPr marL="0" indent="0">
              <a:buNone/>
            </a:pPr>
            <a:r>
              <a:rPr lang="en-US" dirty="0"/>
              <a:t>Establish rapport through communication:</a:t>
            </a:r>
          </a:p>
          <a:p>
            <a:pPr lvl="1"/>
            <a:r>
              <a:rPr lang="en-GB" dirty="0"/>
              <a:t>Remain pleasant;</a:t>
            </a:r>
          </a:p>
          <a:p>
            <a:pPr lvl="1"/>
            <a:r>
              <a:rPr lang="en-GB" dirty="0"/>
              <a:t>Use active listening;</a:t>
            </a:r>
          </a:p>
          <a:p>
            <a:pPr lvl="1"/>
            <a:r>
              <a:rPr lang="en-GB" dirty="0"/>
              <a:t>Be mindful of the tonality and speed of your voice;</a:t>
            </a:r>
          </a:p>
          <a:p>
            <a:pPr lvl="1"/>
            <a:r>
              <a:rPr lang="en-GB" dirty="0"/>
              <a:t>Highlight what the person is doing well, help them notice all improvements; and, </a:t>
            </a:r>
          </a:p>
          <a:p>
            <a:pPr lvl="1"/>
            <a:r>
              <a:rPr lang="en-GB" dirty="0"/>
              <a:t>Remind the person about the progress they have made, no matter how small.</a:t>
            </a:r>
            <a:endParaRPr lang="en-US" dirty="0"/>
          </a:p>
        </p:txBody>
      </p:sp>
      <p:sp>
        <p:nvSpPr>
          <p:cNvPr id="5" name="TextBox 4"/>
          <p:cNvSpPr txBox="1"/>
          <p:nvPr/>
        </p:nvSpPr>
        <p:spPr>
          <a:xfrm>
            <a:off x="277496" y="5372100"/>
            <a:ext cx="6934200" cy="461665"/>
          </a:xfrm>
          <a:prstGeom prst="rect">
            <a:avLst/>
          </a:prstGeom>
          <a:noFill/>
        </p:spPr>
        <p:txBody>
          <a:bodyPr wrap="square" rtlCol="0">
            <a:spAutoFit/>
          </a:bodyPr>
          <a:lstStyle/>
          <a:p>
            <a:pPr marL="205973" lvl="1" indent="0">
              <a:buNone/>
            </a:pPr>
            <a:r>
              <a:rPr lang="en-GB" sz="1200" dirty="0">
                <a:hlinkClick r:id="rId3"/>
              </a:rPr>
              <a:t>Source: Person Centred Care – Building good rapport with your clients by implementing effective communication skills using NLP techniques</a:t>
            </a:r>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30</a:t>
            </a:fld>
            <a:endParaRPr lang="en-US" altLang="en-US"/>
          </a:p>
        </p:txBody>
      </p:sp>
    </p:spTree>
    <p:extLst>
      <p:ext uri="{BB962C8B-B14F-4D97-AF65-F5344CB8AC3E}">
        <p14:creationId xmlns:p14="http://schemas.microsoft.com/office/powerpoint/2010/main" val="2781210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Rapport Building at Level I (Assessors)</a:t>
            </a:r>
          </a:p>
        </p:txBody>
      </p:sp>
      <p:sp>
        <p:nvSpPr>
          <p:cNvPr id="3" name="Content Placeholder 2"/>
          <p:cNvSpPr>
            <a:spLocks noGrp="1"/>
          </p:cNvSpPr>
          <p:nvPr>
            <p:ph idx="1"/>
          </p:nvPr>
        </p:nvSpPr>
        <p:spPr>
          <a:xfrm>
            <a:off x="317938" y="1744663"/>
            <a:ext cx="8305800" cy="4724400"/>
          </a:xfrm>
        </p:spPr>
        <p:txBody>
          <a:bodyPr/>
          <a:lstStyle/>
          <a:p>
            <a:r>
              <a:rPr lang="en-US" dirty="0"/>
              <a:t>Level I Assessors:</a:t>
            </a:r>
          </a:p>
          <a:p>
            <a:pPr lvl="1"/>
            <a:r>
              <a:rPr lang="en-US" sz="2200" dirty="0"/>
              <a:t>Role is to identify if NF applicant may have MI, ID, or RC; and,</a:t>
            </a:r>
          </a:p>
          <a:p>
            <a:pPr lvl="1"/>
            <a:r>
              <a:rPr lang="en-US" sz="2200" dirty="0"/>
              <a:t>First point of contact in the PASRR process.</a:t>
            </a:r>
          </a:p>
          <a:p>
            <a:r>
              <a:rPr lang="en-US" dirty="0"/>
              <a:t>Assessors’ opportunities for a person-centered approach are to:</a:t>
            </a:r>
          </a:p>
          <a:p>
            <a:pPr lvl="1"/>
            <a:r>
              <a:rPr lang="en-US" sz="2200" dirty="0"/>
              <a:t>Set a positive tone as the individual’s first experience with PASRR;</a:t>
            </a:r>
          </a:p>
          <a:p>
            <a:pPr lvl="1"/>
            <a:r>
              <a:rPr lang="en-US" sz="2200" dirty="0"/>
              <a:t>Get to know the individual - don’t simply rely on ‘known diagnosis’; and,</a:t>
            </a:r>
          </a:p>
          <a:p>
            <a:pPr lvl="1"/>
            <a:r>
              <a:rPr lang="en-US" sz="2200" dirty="0"/>
              <a:t>Take time to build rapport to easily capture information about the person that will inform the Level II, if appropriate.</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31</a:t>
            </a:fld>
            <a:endParaRPr lang="en-US" altLang="en-US"/>
          </a:p>
        </p:txBody>
      </p:sp>
    </p:spTree>
    <p:extLst>
      <p:ext uri="{BB962C8B-B14F-4D97-AF65-F5344CB8AC3E}">
        <p14:creationId xmlns:p14="http://schemas.microsoft.com/office/powerpoint/2010/main" val="4085033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8769"/>
            <a:ext cx="8686800" cy="1143000"/>
          </a:xfrm>
        </p:spPr>
        <p:txBody>
          <a:bodyPr/>
          <a:lstStyle/>
          <a:p>
            <a:r>
              <a:rPr lang="en-US" dirty="0"/>
              <a:t>Rapport Building at Level II (Evaluators)</a:t>
            </a:r>
          </a:p>
        </p:txBody>
      </p:sp>
      <p:sp>
        <p:nvSpPr>
          <p:cNvPr id="3" name="Content Placeholder 2"/>
          <p:cNvSpPr>
            <a:spLocks noGrp="1"/>
          </p:cNvSpPr>
          <p:nvPr>
            <p:ph idx="1"/>
          </p:nvPr>
        </p:nvSpPr>
        <p:spPr>
          <a:xfrm>
            <a:off x="228600" y="1674416"/>
            <a:ext cx="8686800" cy="4572000"/>
          </a:xfrm>
        </p:spPr>
        <p:txBody>
          <a:bodyPr/>
          <a:lstStyle/>
          <a:p>
            <a:r>
              <a:rPr lang="en-US" dirty="0"/>
              <a:t>Level II Evaluators r</a:t>
            </a:r>
            <a:r>
              <a:rPr lang="en-US" sz="2200" dirty="0"/>
              <a:t>ole is to determine if NF placement is appropriate for the individual and to recognize and identify any needed specialized services, and, sets the stage for the remainder of the person’s engagement with the PASRR process.</a:t>
            </a:r>
          </a:p>
          <a:p>
            <a:pPr lvl="1">
              <a:spcBef>
                <a:spcPts val="0"/>
              </a:spcBef>
            </a:pPr>
            <a:endParaRPr lang="en-US" sz="2200" dirty="0"/>
          </a:p>
          <a:p>
            <a:pPr marL="285750" lvl="1">
              <a:spcBef>
                <a:spcPts val="0"/>
              </a:spcBef>
              <a:buFont typeface="Arial" panose="020B0604020202020204" pitchFamily="34" charset="0"/>
              <a:buChar char="•"/>
            </a:pPr>
            <a:r>
              <a:rPr lang="en-US" sz="2200" dirty="0"/>
              <a:t>Establishing a good rapport with the individual will make it easier to gather all the information necessary to inform the Level II determination and offer recommendations about specialized services because:</a:t>
            </a:r>
          </a:p>
          <a:p>
            <a:pPr marL="631825" lvl="2">
              <a:spcBef>
                <a:spcPts val="0"/>
              </a:spcBef>
              <a:buFont typeface="Times New Roman" panose="02020603050405020304" pitchFamily="18" charset="0"/>
              <a:buChar char="‒"/>
            </a:pPr>
            <a:r>
              <a:rPr lang="en-US" sz="2000" dirty="0"/>
              <a:t>There is a comfort-level with sharing personal details;</a:t>
            </a:r>
          </a:p>
          <a:p>
            <a:pPr marL="682625" lvl="2" indent="-280988">
              <a:spcBef>
                <a:spcPts val="0"/>
              </a:spcBef>
              <a:buFont typeface="Times New Roman" panose="02020603050405020304" pitchFamily="18" charset="0"/>
              <a:buChar char="‒"/>
            </a:pPr>
            <a:r>
              <a:rPr lang="en-US" sz="2000" dirty="0"/>
              <a:t>There is a trust-level so person feels safe to be honest about support needs; and,</a:t>
            </a:r>
          </a:p>
          <a:p>
            <a:pPr marL="631825" lvl="2">
              <a:spcBef>
                <a:spcPts val="0"/>
              </a:spcBef>
              <a:buFont typeface="Times New Roman" panose="02020603050405020304" pitchFamily="18" charset="0"/>
              <a:buChar char="‒"/>
            </a:pPr>
            <a:r>
              <a:rPr lang="en-US" sz="2000" dirty="0"/>
              <a:t>The evaluation is strengths-based so the individual feels positive about their options for diversion or can begin thinking proactively about transition.</a:t>
            </a:r>
          </a:p>
          <a:p>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32</a:t>
            </a:fld>
            <a:endParaRPr lang="en-US" altLang="en-US"/>
          </a:p>
        </p:txBody>
      </p:sp>
    </p:spTree>
    <p:extLst>
      <p:ext uri="{BB962C8B-B14F-4D97-AF65-F5344CB8AC3E}">
        <p14:creationId xmlns:p14="http://schemas.microsoft.com/office/powerpoint/2010/main" val="621833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What do we Mean by ‘Social History’?</a:t>
            </a:r>
          </a:p>
        </p:txBody>
      </p:sp>
      <p:sp>
        <p:nvSpPr>
          <p:cNvPr id="6" name="Content Placeholder 5"/>
          <p:cNvSpPr>
            <a:spLocks noGrp="1"/>
          </p:cNvSpPr>
          <p:nvPr>
            <p:ph sz="half" idx="1"/>
          </p:nvPr>
        </p:nvSpPr>
        <p:spPr>
          <a:xfrm>
            <a:off x="457200" y="1623219"/>
            <a:ext cx="8001000" cy="3810000"/>
          </a:xfrm>
        </p:spPr>
        <p:txBody>
          <a:bodyPr/>
          <a:lstStyle/>
          <a:p>
            <a:r>
              <a:rPr lang="en-US" sz="2400" dirty="0"/>
              <a:t>In the medical world, a social history </a:t>
            </a:r>
            <a:r>
              <a:rPr lang="en-GB" sz="2400" dirty="0"/>
              <a:t>provides the social background for the scientific picture and tells of factors which do not lend themselves to exact scientific treatment but which in a real way influence the origin, clinical course and outcome of the disease.</a:t>
            </a:r>
            <a:r>
              <a:rPr lang="en-GB" sz="2400" dirty="0">
                <a:sym typeface="Wingdings" panose="05000000000000000000" pitchFamily="2" charset="2"/>
              </a:rPr>
              <a:t></a:t>
            </a:r>
          </a:p>
          <a:p>
            <a:r>
              <a:rPr lang="en-GB" sz="2400" dirty="0">
                <a:sym typeface="Wingdings" panose="05000000000000000000" pitchFamily="2" charset="2"/>
              </a:rPr>
              <a:t>It captures information about key life domains – the social determinants of health – that inform and/or influence the disability.</a:t>
            </a:r>
          </a:p>
          <a:p>
            <a:r>
              <a:rPr lang="en-GB" sz="2400" dirty="0">
                <a:sym typeface="Wingdings" panose="05000000000000000000" pitchFamily="2" charset="2"/>
              </a:rPr>
              <a:t>Essentially, it recognizes that individuals are more than their diagnosis, illness, or disease.</a:t>
            </a:r>
          </a:p>
          <a:p>
            <a:endParaRPr lang="en-GB" sz="2000" dirty="0">
              <a:sym typeface="Wingdings" panose="05000000000000000000" pitchFamily="2" charset="2"/>
            </a:endParaRPr>
          </a:p>
          <a:p>
            <a:endParaRPr lang="en-GB" sz="2000" dirty="0">
              <a:sym typeface="Wingdings" panose="05000000000000000000" pitchFamily="2" charset="2"/>
            </a:endParaRPr>
          </a:p>
          <a:p>
            <a:endParaRPr lang="en-US" sz="2000" dirty="0"/>
          </a:p>
        </p:txBody>
      </p:sp>
      <p:sp>
        <p:nvSpPr>
          <p:cNvPr id="9" name="TextBox 8"/>
          <p:cNvSpPr txBox="1"/>
          <p:nvPr/>
        </p:nvSpPr>
        <p:spPr>
          <a:xfrm>
            <a:off x="76200" y="5638800"/>
            <a:ext cx="6096000" cy="369332"/>
          </a:xfrm>
          <a:prstGeom prst="rect">
            <a:avLst/>
          </a:prstGeom>
          <a:noFill/>
        </p:spPr>
        <p:txBody>
          <a:bodyPr wrap="square" rtlCol="0">
            <a:spAutoFit/>
          </a:bodyPr>
          <a:lstStyle/>
          <a:p>
            <a:pPr marL="0" indent="0">
              <a:buNone/>
            </a:pPr>
            <a:r>
              <a:rPr lang="en-GB" dirty="0">
                <a:sym typeface="Wingdings" panose="05000000000000000000" pitchFamily="2" charset="2"/>
              </a:rPr>
              <a:t> </a:t>
            </a:r>
            <a:r>
              <a:rPr lang="en-GB" sz="1400" dirty="0">
                <a:hlinkClick r:id="rId3"/>
              </a:rPr>
              <a:t>THE SOCIAL HISTORY OF THE PATIENT | JAMA | JAMA Network</a:t>
            </a:r>
            <a:endParaRPr lang="en-US" sz="1400"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33</a:t>
            </a:fld>
            <a:endParaRPr lang="en-US" altLang="en-US"/>
          </a:p>
        </p:txBody>
      </p:sp>
    </p:spTree>
    <p:extLst>
      <p:ext uri="{BB962C8B-B14F-4D97-AF65-F5344CB8AC3E}">
        <p14:creationId xmlns:p14="http://schemas.microsoft.com/office/powerpoint/2010/main" val="3162836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a:t>
            </a:r>
          </a:p>
        </p:txBody>
      </p:sp>
      <p:pic>
        <p:nvPicPr>
          <p:cNvPr id="8" name="Content Placeholder 7" descr="Social Determinants of Health diagram. Copyright-free. Healthy People 2030 logo.">
            <a:extLst>
              <a:ext uri="{FF2B5EF4-FFF2-40B4-BE49-F238E27FC236}">
                <a16:creationId xmlns:a16="http://schemas.microsoft.com/office/drawing/2014/main" id="{D66518EC-EFDB-4B96-B822-0FA43D29FE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981200"/>
            <a:ext cx="5257800" cy="4433953"/>
          </a:xfrm>
        </p:spPr>
      </p:pic>
      <p:sp>
        <p:nvSpPr>
          <p:cNvPr id="3" name="TextBox 2"/>
          <p:cNvSpPr txBox="1"/>
          <p:nvPr/>
        </p:nvSpPr>
        <p:spPr>
          <a:xfrm>
            <a:off x="5562600" y="2819400"/>
            <a:ext cx="2438400" cy="369332"/>
          </a:xfrm>
          <a:prstGeom prst="rect">
            <a:avLst/>
          </a:prstGeom>
          <a:noFill/>
        </p:spPr>
        <p:txBody>
          <a:bodyPr wrap="square" rtlCol="0">
            <a:spAutoFit/>
          </a:bodyPr>
          <a:lstStyle/>
          <a:p>
            <a:r>
              <a:rPr lang="en-US" b="1" dirty="0">
                <a:solidFill>
                  <a:schemeClr val="tx2"/>
                </a:solidFill>
              </a:rPr>
              <a:t>Health and healthcare</a:t>
            </a:r>
          </a:p>
        </p:txBody>
      </p:sp>
      <p:sp>
        <p:nvSpPr>
          <p:cNvPr id="5" name="TextBox 4"/>
          <p:cNvSpPr txBox="1"/>
          <p:nvPr/>
        </p:nvSpPr>
        <p:spPr>
          <a:xfrm>
            <a:off x="6324600" y="4419600"/>
            <a:ext cx="2590800" cy="646331"/>
          </a:xfrm>
          <a:prstGeom prst="rect">
            <a:avLst/>
          </a:prstGeom>
          <a:noFill/>
        </p:spPr>
        <p:txBody>
          <a:bodyPr wrap="square" rtlCol="0">
            <a:spAutoFit/>
          </a:bodyPr>
          <a:lstStyle/>
          <a:p>
            <a:r>
              <a:rPr lang="en-US" b="1" dirty="0">
                <a:solidFill>
                  <a:schemeClr val="tx2"/>
                </a:solidFill>
              </a:rPr>
              <a:t>Neighborhood and environment</a:t>
            </a:r>
          </a:p>
        </p:txBody>
      </p:sp>
      <p:sp>
        <p:nvSpPr>
          <p:cNvPr id="6" name="TextBox 5"/>
          <p:cNvSpPr txBox="1"/>
          <p:nvPr/>
        </p:nvSpPr>
        <p:spPr>
          <a:xfrm>
            <a:off x="2895600" y="5642097"/>
            <a:ext cx="3124200" cy="369332"/>
          </a:xfrm>
          <a:prstGeom prst="rect">
            <a:avLst/>
          </a:prstGeom>
          <a:noFill/>
        </p:spPr>
        <p:txBody>
          <a:bodyPr wrap="square" rtlCol="0">
            <a:spAutoFit/>
          </a:bodyPr>
          <a:lstStyle/>
          <a:p>
            <a:r>
              <a:rPr lang="en-US" b="1" dirty="0">
                <a:solidFill>
                  <a:schemeClr val="tx2"/>
                </a:solidFill>
              </a:rPr>
              <a:t>Social and community context</a:t>
            </a:r>
          </a:p>
        </p:txBody>
      </p:sp>
      <p:sp>
        <p:nvSpPr>
          <p:cNvPr id="7" name="TextBox 6"/>
          <p:cNvSpPr txBox="1"/>
          <p:nvPr/>
        </p:nvSpPr>
        <p:spPr>
          <a:xfrm>
            <a:off x="533400" y="4419600"/>
            <a:ext cx="2133600" cy="369332"/>
          </a:xfrm>
          <a:prstGeom prst="rect">
            <a:avLst/>
          </a:prstGeom>
          <a:noFill/>
        </p:spPr>
        <p:txBody>
          <a:bodyPr wrap="square" rtlCol="0">
            <a:spAutoFit/>
          </a:bodyPr>
          <a:lstStyle/>
          <a:p>
            <a:r>
              <a:rPr lang="en-US" b="1" dirty="0">
                <a:solidFill>
                  <a:schemeClr val="tx2"/>
                </a:solidFill>
              </a:rPr>
              <a:t>Economic stability</a:t>
            </a:r>
          </a:p>
        </p:txBody>
      </p:sp>
      <p:sp>
        <p:nvSpPr>
          <p:cNvPr id="9" name="TextBox 8"/>
          <p:cNvSpPr txBox="1"/>
          <p:nvPr/>
        </p:nvSpPr>
        <p:spPr>
          <a:xfrm>
            <a:off x="1752600" y="2819400"/>
            <a:ext cx="1295400" cy="369332"/>
          </a:xfrm>
          <a:prstGeom prst="rect">
            <a:avLst/>
          </a:prstGeom>
          <a:noFill/>
        </p:spPr>
        <p:txBody>
          <a:bodyPr wrap="square" rtlCol="0">
            <a:spAutoFit/>
          </a:bodyPr>
          <a:lstStyle/>
          <a:p>
            <a:r>
              <a:rPr lang="en-US" b="1" dirty="0">
                <a:solidFill>
                  <a:schemeClr val="tx2"/>
                </a:solidFill>
              </a:rPr>
              <a:t>Education</a:t>
            </a:r>
          </a:p>
        </p:txBody>
      </p:sp>
      <p:sp>
        <p:nvSpPr>
          <p:cNvPr id="10" name="TextBox 9">
            <a:extLst>
              <a:ext uri="{FF2B5EF4-FFF2-40B4-BE49-F238E27FC236}">
                <a16:creationId xmlns:a16="http://schemas.microsoft.com/office/drawing/2014/main" id="{425B08BE-C809-4D35-9C08-6E61AA7793BB}"/>
              </a:ext>
            </a:extLst>
          </p:cNvPr>
          <p:cNvSpPr txBox="1"/>
          <p:nvPr/>
        </p:nvSpPr>
        <p:spPr>
          <a:xfrm>
            <a:off x="-457200" y="1498937"/>
            <a:ext cx="7696200" cy="1015663"/>
          </a:xfrm>
          <a:prstGeom prst="rect">
            <a:avLst/>
          </a:prstGeom>
          <a:noFill/>
        </p:spPr>
        <p:txBody>
          <a:bodyPr wrap="square">
            <a:spAutoFit/>
          </a:bodyPr>
          <a:lstStyle/>
          <a:p>
            <a:pPr marL="457200" marR="0" algn="l">
              <a:spcBef>
                <a:spcPts val="0"/>
              </a:spcBef>
              <a:spcAft>
                <a:spcPts val="0"/>
              </a:spcAft>
            </a:pPr>
            <a:r>
              <a:rPr lang="en-GB" sz="1400" b="1" i="0" u="sng" dirty="0">
                <a:effectLst/>
                <a:latin typeface="Times New Roman" panose="02020603050405020304" pitchFamily="18" charset="0"/>
              </a:rPr>
              <a:t>Citation</a:t>
            </a:r>
            <a:r>
              <a:rPr lang="en-GB" sz="1400" b="0" i="0" dirty="0">
                <a:effectLst/>
                <a:latin typeface="Times New Roman" panose="02020603050405020304" pitchFamily="18" charset="0"/>
              </a:rPr>
              <a:t>:  Healthy People 2030, U.S. Department of Health and Human Services, Office of Disease Prevention and Health Promotion. Retrieved [1/11/2022], from </a:t>
            </a:r>
            <a:r>
              <a:rPr lang="en-GB" sz="1400" b="0" i="0" dirty="0">
                <a:solidFill>
                  <a:srgbClr val="0563C1"/>
                </a:solidFill>
                <a:effectLst/>
                <a:latin typeface="Times New Roman" panose="02020603050405020304" pitchFamily="18" charset="0"/>
                <a:hlinkClick r:id="rId4"/>
              </a:rPr>
              <a:t>https://health.gov/healthypeople/objectives-and-data/social-determinants-health</a:t>
            </a:r>
            <a:endParaRPr lang="en-GB" sz="1400" b="0" i="0" dirty="0">
              <a:solidFill>
                <a:srgbClr val="212121"/>
              </a:solidFill>
              <a:effectLst/>
              <a:latin typeface="Calibri" panose="020F0502020204030204" pitchFamily="34" charset="0"/>
            </a:endParaRPr>
          </a:p>
          <a:p>
            <a:pPr marL="0" marR="0" algn="l">
              <a:spcBef>
                <a:spcPts val="0"/>
              </a:spcBef>
              <a:spcAft>
                <a:spcPts val="0"/>
              </a:spcAft>
            </a:pPr>
            <a:r>
              <a:rPr lang="en-GB" sz="1800" b="0" i="0" dirty="0">
                <a:solidFill>
                  <a:srgbClr val="1F497D"/>
                </a:solidFill>
                <a:effectLst/>
                <a:latin typeface="Times New Roman" panose="02020603050405020304" pitchFamily="18" charset="0"/>
              </a:rPr>
              <a:t> </a:t>
            </a:r>
            <a:endParaRPr lang="en-GB" sz="1800" b="0" i="0" dirty="0">
              <a:solidFill>
                <a:srgbClr val="212121"/>
              </a:solidFill>
              <a:effectLst/>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34</a:t>
            </a:fld>
            <a:endParaRPr lang="en-US" altLang="en-US"/>
          </a:p>
        </p:txBody>
      </p:sp>
    </p:spTree>
    <p:extLst>
      <p:ext uri="{BB962C8B-B14F-4D97-AF65-F5344CB8AC3E}">
        <p14:creationId xmlns:p14="http://schemas.microsoft.com/office/powerpoint/2010/main" val="2314953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PASRR Social History Elements</a:t>
            </a:r>
          </a:p>
        </p:txBody>
      </p:sp>
      <p:sp>
        <p:nvSpPr>
          <p:cNvPr id="3" name="Content Placeholder 2"/>
          <p:cNvSpPr>
            <a:spLocks noGrp="1"/>
          </p:cNvSpPr>
          <p:nvPr>
            <p:ph sz="half" idx="1"/>
          </p:nvPr>
        </p:nvSpPr>
        <p:spPr>
          <a:xfrm>
            <a:off x="189186" y="1600200"/>
            <a:ext cx="4419600" cy="4648200"/>
          </a:xfrm>
          <a:ln>
            <a:noFill/>
          </a:ln>
        </p:spPr>
        <p:style>
          <a:lnRef idx="2">
            <a:schemeClr val="accent1"/>
          </a:lnRef>
          <a:fillRef idx="1">
            <a:schemeClr val="lt1"/>
          </a:fillRef>
          <a:effectRef idx="0">
            <a:schemeClr val="accent1"/>
          </a:effectRef>
          <a:fontRef idx="minor">
            <a:schemeClr val="dk1"/>
          </a:fontRef>
        </p:style>
        <p:txBody>
          <a:bodyPr/>
          <a:lstStyle/>
          <a:p>
            <a:pPr lvl="1">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Family history.</a:t>
            </a:r>
          </a:p>
          <a:p>
            <a:pPr lvl="1">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Employment history.</a:t>
            </a:r>
          </a:p>
          <a:p>
            <a:pPr lvl="1">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Relationship network:</a:t>
            </a:r>
          </a:p>
          <a:p>
            <a:pPr lvl="2">
              <a:buFont typeface="Times New Roman" panose="02020603050405020304" pitchFamily="18" charset="0"/>
              <a:buChar char="‒"/>
            </a:pPr>
            <a:r>
              <a:rPr lang="en-US" sz="2200" dirty="0">
                <a:solidFill>
                  <a:schemeClr val="tx2"/>
                </a:solidFill>
                <a:latin typeface="Times New Roman" panose="02020603050405020304" pitchFamily="18" charset="0"/>
                <a:cs typeface="Times New Roman" panose="02020603050405020304" pitchFamily="18" charset="0"/>
              </a:rPr>
              <a:t>Formal and informal; and,</a:t>
            </a:r>
          </a:p>
          <a:p>
            <a:pPr lvl="2">
              <a:buFont typeface="Times New Roman" panose="02020603050405020304" pitchFamily="18" charset="0"/>
              <a:buChar char="‒"/>
            </a:pPr>
            <a:r>
              <a:rPr lang="en-US" sz="2200" dirty="0">
                <a:solidFill>
                  <a:schemeClr val="tx2"/>
                </a:solidFill>
                <a:latin typeface="Times New Roman" panose="02020603050405020304" pitchFamily="18" charset="0"/>
                <a:cs typeface="Times New Roman" panose="02020603050405020304" pitchFamily="18" charset="0"/>
              </a:rPr>
              <a:t>Resources available and/or to develop.</a:t>
            </a:r>
          </a:p>
          <a:p>
            <a:pPr lvl="1">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The person’s ‘roadmap’:</a:t>
            </a:r>
          </a:p>
          <a:p>
            <a:pPr lvl="2">
              <a:buFont typeface="Times New Roman" panose="02020603050405020304" pitchFamily="18" charset="0"/>
              <a:buChar char="‒"/>
            </a:pPr>
            <a:r>
              <a:rPr lang="en-US" sz="2200" dirty="0">
                <a:solidFill>
                  <a:schemeClr val="tx2"/>
                </a:solidFill>
                <a:latin typeface="Times New Roman" panose="02020603050405020304" pitchFamily="18" charset="0"/>
                <a:cs typeface="Times New Roman" panose="02020603050405020304" pitchFamily="18" charset="0"/>
              </a:rPr>
              <a:t>Their experiences – where they have been; and, </a:t>
            </a:r>
          </a:p>
          <a:p>
            <a:pPr lvl="2">
              <a:buFont typeface="Times New Roman" panose="02020603050405020304" pitchFamily="18" charset="0"/>
              <a:buChar char="‒"/>
            </a:pPr>
            <a:r>
              <a:rPr lang="en-US" sz="2200" dirty="0">
                <a:solidFill>
                  <a:schemeClr val="tx2"/>
                </a:solidFill>
                <a:latin typeface="Times New Roman" panose="02020603050405020304" pitchFamily="18" charset="0"/>
                <a:cs typeface="Times New Roman" panose="02020603050405020304" pitchFamily="18" charset="0"/>
              </a:rPr>
              <a:t>Their goals and dreams for the future – where they want to go.</a:t>
            </a:r>
          </a:p>
          <a:p>
            <a:endParaRPr lang="en-US" sz="2200" dirty="0"/>
          </a:p>
        </p:txBody>
      </p:sp>
      <p:sp>
        <p:nvSpPr>
          <p:cNvPr id="5" name="Content Placeholder 4"/>
          <p:cNvSpPr>
            <a:spLocks noGrp="1"/>
          </p:cNvSpPr>
          <p:nvPr>
            <p:ph sz="half" idx="2"/>
          </p:nvPr>
        </p:nvSpPr>
        <p:spPr>
          <a:xfrm>
            <a:off x="4608786" y="1600200"/>
            <a:ext cx="3810000" cy="4648200"/>
          </a:xfrm>
          <a:noFill/>
          <a:ln>
            <a:noFill/>
          </a:ln>
        </p:spPr>
        <p:style>
          <a:lnRef idx="2">
            <a:schemeClr val="accent1"/>
          </a:lnRef>
          <a:fillRef idx="1">
            <a:schemeClr val="lt1"/>
          </a:fillRef>
          <a:effectRef idx="0">
            <a:schemeClr val="accent1"/>
          </a:effectRef>
          <a:fontRef idx="minor">
            <a:schemeClr val="dk1"/>
          </a:fontRef>
        </p:style>
        <p:txBody>
          <a:bodyPr/>
          <a:lstStyle/>
          <a:p>
            <a:pPr lvl="1">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Positive traits, strengths, and skills.  </a:t>
            </a:r>
          </a:p>
          <a:p>
            <a:pPr lvl="1">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Individualized needs:</a:t>
            </a:r>
          </a:p>
          <a:p>
            <a:pPr lvl="2">
              <a:buFont typeface="Times New Roman" panose="02020603050405020304" pitchFamily="18" charset="0"/>
              <a:buChar char="‒"/>
            </a:pPr>
            <a:r>
              <a:rPr lang="en-US" sz="2200" dirty="0">
                <a:solidFill>
                  <a:schemeClr val="tx2"/>
                </a:solidFill>
                <a:latin typeface="Times New Roman" panose="02020603050405020304" pitchFamily="18" charset="0"/>
                <a:cs typeface="Times New Roman" panose="02020603050405020304" pitchFamily="18" charset="0"/>
              </a:rPr>
              <a:t>Level and type of support to maximize success.</a:t>
            </a:r>
          </a:p>
          <a:p>
            <a:endParaRPr lang="en-US" dirty="0"/>
          </a:p>
          <a:p>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35</a:t>
            </a:fld>
            <a:endParaRPr lang="en-US" altLang="en-US"/>
          </a:p>
        </p:txBody>
      </p:sp>
    </p:spTree>
    <p:extLst>
      <p:ext uri="{BB962C8B-B14F-4D97-AF65-F5344CB8AC3E}">
        <p14:creationId xmlns:p14="http://schemas.microsoft.com/office/powerpoint/2010/main" val="1829018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PASRR Promotes Positive Outcomes</a:t>
            </a:r>
            <a:endParaRPr lang="en-US" strike="sngStrike" dirty="0"/>
          </a:p>
        </p:txBody>
      </p:sp>
      <p:sp>
        <p:nvSpPr>
          <p:cNvPr id="3" name="Content Placeholder 2"/>
          <p:cNvSpPr>
            <a:spLocks noGrp="1"/>
          </p:cNvSpPr>
          <p:nvPr>
            <p:ph idx="1"/>
          </p:nvPr>
        </p:nvSpPr>
        <p:spPr>
          <a:xfrm>
            <a:off x="228600" y="1570424"/>
            <a:ext cx="8839200" cy="4745853"/>
          </a:xfrm>
        </p:spPr>
        <p:txBody>
          <a:bodyPr/>
          <a:lstStyle/>
          <a:p>
            <a:r>
              <a:rPr lang="en-US" sz="2000" dirty="0">
                <a:hlinkClick r:id="rId3"/>
              </a:rPr>
              <a:t>483.128(b)</a:t>
            </a:r>
            <a:endParaRPr lang="en-US" sz="2000" dirty="0"/>
          </a:p>
          <a:p>
            <a:pPr marL="0" indent="0">
              <a:spcBef>
                <a:spcPts val="300"/>
              </a:spcBef>
              <a:buNone/>
            </a:pPr>
            <a:r>
              <a:rPr lang="en-GB" sz="2000" i="1" dirty="0"/>
              <a:t>Adaptation to culture, language, ethnic origin.</a:t>
            </a:r>
            <a:r>
              <a:rPr lang="en-GB" sz="2000" dirty="0"/>
              <a:t> Evaluations performed under PASARR and PASARR notices must be adapted to the cultural background, language, ethnic origin and means of communication used by the individual being evaluated.</a:t>
            </a:r>
          </a:p>
          <a:p>
            <a:pPr>
              <a:spcBef>
                <a:spcPts val="300"/>
              </a:spcBef>
            </a:pPr>
            <a:r>
              <a:rPr lang="en-GB" sz="2000" dirty="0">
                <a:hlinkClick r:id="rId3"/>
              </a:rPr>
              <a:t>483.128(c)</a:t>
            </a:r>
            <a:endParaRPr lang="en-GB" sz="2000" dirty="0"/>
          </a:p>
          <a:p>
            <a:pPr marL="0" indent="0">
              <a:spcBef>
                <a:spcPts val="300"/>
              </a:spcBef>
              <a:buNone/>
            </a:pPr>
            <a:r>
              <a:rPr lang="en-GB" sz="2000" i="1" dirty="0"/>
              <a:t>Participation by individual and family.</a:t>
            </a:r>
            <a:r>
              <a:rPr lang="en-GB" sz="2000" dirty="0"/>
              <a:t> PASARR evaluations must involve—</a:t>
            </a:r>
          </a:p>
          <a:p>
            <a:pPr marL="457200" indent="-457200">
              <a:spcBef>
                <a:spcPts val="300"/>
              </a:spcBef>
              <a:buFont typeface="+mj-lt"/>
              <a:buAutoNum type="arabicPeriod"/>
            </a:pPr>
            <a:r>
              <a:rPr lang="en-GB" sz="2000" dirty="0"/>
              <a:t>The individual being evaluated;</a:t>
            </a:r>
          </a:p>
          <a:p>
            <a:pPr marL="457200" indent="-457200">
              <a:spcBef>
                <a:spcPts val="300"/>
              </a:spcBef>
              <a:buFont typeface="+mj-lt"/>
              <a:buAutoNum type="arabicPeriod"/>
            </a:pPr>
            <a:r>
              <a:rPr lang="en-GB" sz="2000" dirty="0"/>
              <a:t>The individual's legal representative, if one has been designated under State law; and,</a:t>
            </a:r>
          </a:p>
          <a:p>
            <a:pPr marL="457200" indent="-457200">
              <a:spcBef>
                <a:spcPts val="300"/>
              </a:spcBef>
              <a:buFont typeface="+mj-lt"/>
              <a:buAutoNum type="arabicPeriod"/>
            </a:pPr>
            <a:r>
              <a:rPr lang="en-GB" sz="2000" dirty="0"/>
              <a:t>The individual's family if—</a:t>
            </a:r>
          </a:p>
          <a:p>
            <a:pPr marL="914400" lvl="1" indent="-514350">
              <a:spcBef>
                <a:spcPts val="300"/>
              </a:spcBef>
              <a:buFont typeface="+mj-lt"/>
              <a:buAutoNum type="romanLcPeriod"/>
            </a:pPr>
            <a:r>
              <a:rPr lang="en-GB" sz="2000" dirty="0"/>
              <a:t>Available; and,</a:t>
            </a:r>
          </a:p>
          <a:p>
            <a:pPr marL="914400" lvl="1" indent="-514350">
              <a:spcBef>
                <a:spcPts val="300"/>
              </a:spcBef>
              <a:buFont typeface="+mj-lt"/>
              <a:buAutoNum type="romanLcPeriod"/>
            </a:pPr>
            <a:r>
              <a:rPr lang="en-GB" sz="2000" dirty="0"/>
              <a:t>The individual or the legal representative agrees to family participation.</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36</a:t>
            </a:fld>
            <a:endParaRPr lang="en-US" altLang="en-US"/>
          </a:p>
        </p:txBody>
      </p:sp>
    </p:spTree>
    <p:extLst>
      <p:ext uri="{BB962C8B-B14F-4D97-AF65-F5344CB8AC3E}">
        <p14:creationId xmlns:p14="http://schemas.microsoft.com/office/powerpoint/2010/main" val="4128723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PASRR Assessors &amp; Evaluators:</a:t>
            </a:r>
            <a:br>
              <a:rPr lang="en-US" dirty="0"/>
            </a:br>
            <a:r>
              <a:rPr lang="en-US" dirty="0"/>
              <a:t> Creating a Social History</a:t>
            </a:r>
          </a:p>
        </p:txBody>
      </p:sp>
      <p:pic>
        <p:nvPicPr>
          <p:cNvPr id="7" name="Picture 6">
            <a:extLst>
              <a:ext uri="{FF2B5EF4-FFF2-40B4-BE49-F238E27FC236}">
                <a16:creationId xmlns:a16="http://schemas.microsoft.com/office/drawing/2014/main" id="{ABB05278-163B-4A98-9507-D15405708FC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601457"/>
            <a:ext cx="9144000" cy="5276208"/>
          </a:xfrm>
          <a:prstGeom prst="rect">
            <a:avLst/>
          </a:prstGeom>
        </p:spPr>
      </p:pic>
      <p:sp>
        <p:nvSpPr>
          <p:cNvPr id="8" name="TextBox 7">
            <a:extLst>
              <a:ext uri="{FF2B5EF4-FFF2-40B4-BE49-F238E27FC236}">
                <a16:creationId xmlns:a16="http://schemas.microsoft.com/office/drawing/2014/main" id="{D5378ECB-FA34-4E9F-B0CC-52D12F17184E}"/>
              </a:ext>
            </a:extLst>
          </p:cNvPr>
          <p:cNvSpPr txBox="1"/>
          <p:nvPr/>
        </p:nvSpPr>
        <p:spPr>
          <a:xfrm>
            <a:off x="2209801" y="2362200"/>
            <a:ext cx="2209800" cy="1200329"/>
          </a:xfrm>
          <a:prstGeom prst="rect">
            <a:avLst/>
          </a:prstGeom>
          <a:noFill/>
        </p:spPr>
        <p:txBody>
          <a:bodyPr wrap="square" rtlCol="0">
            <a:spAutoFit/>
          </a:bodyPr>
          <a:lstStyle/>
          <a:p>
            <a:pPr algn="ctr"/>
            <a:r>
              <a:rPr lang="en-US" sz="1200" dirty="0"/>
              <a:t>Emphasis on the person first</a:t>
            </a:r>
          </a:p>
          <a:p>
            <a:pPr algn="ctr"/>
            <a:endParaRPr lang="en-US" sz="1200" dirty="0"/>
          </a:p>
          <a:p>
            <a:pPr algn="ctr"/>
            <a:r>
              <a:rPr lang="en-US" sz="1200" dirty="0"/>
              <a:t>Alter focus from deficit to potential</a:t>
            </a:r>
          </a:p>
          <a:p>
            <a:pPr algn="ctr"/>
            <a:endParaRPr lang="en-US" sz="1200" dirty="0"/>
          </a:p>
          <a:p>
            <a:pPr algn="ctr"/>
            <a:r>
              <a:rPr lang="en-US" sz="1200" dirty="0"/>
              <a:t>Consider all life domains</a:t>
            </a:r>
          </a:p>
        </p:txBody>
      </p:sp>
      <p:sp>
        <p:nvSpPr>
          <p:cNvPr id="9" name="TextBox 8">
            <a:extLst>
              <a:ext uri="{FF2B5EF4-FFF2-40B4-BE49-F238E27FC236}">
                <a16:creationId xmlns:a16="http://schemas.microsoft.com/office/drawing/2014/main" id="{E4FC565D-3830-4952-A155-EA898C33BF13}"/>
              </a:ext>
            </a:extLst>
          </p:cNvPr>
          <p:cNvSpPr txBox="1"/>
          <p:nvPr/>
        </p:nvSpPr>
        <p:spPr>
          <a:xfrm>
            <a:off x="4724399" y="2286000"/>
            <a:ext cx="2209800" cy="1384995"/>
          </a:xfrm>
          <a:prstGeom prst="rect">
            <a:avLst/>
          </a:prstGeom>
          <a:noFill/>
        </p:spPr>
        <p:txBody>
          <a:bodyPr wrap="square" rtlCol="0">
            <a:spAutoFit/>
          </a:bodyPr>
          <a:lstStyle/>
          <a:p>
            <a:pPr algn="ctr"/>
            <a:r>
              <a:rPr lang="en-US" sz="1200" dirty="0"/>
              <a:t>Maintain integrity of the individual’s</a:t>
            </a:r>
          </a:p>
          <a:p>
            <a:pPr algn="ctr"/>
            <a:endParaRPr lang="en-US" sz="1200" dirty="0"/>
          </a:p>
          <a:p>
            <a:pPr algn="ctr"/>
            <a:r>
              <a:rPr lang="en-US" sz="1200" dirty="0"/>
              <a:t>Self-perception</a:t>
            </a:r>
          </a:p>
          <a:p>
            <a:pPr algn="ctr"/>
            <a:r>
              <a:rPr lang="en-US" sz="1200" dirty="0"/>
              <a:t>Identity</a:t>
            </a:r>
          </a:p>
          <a:p>
            <a:pPr algn="ctr"/>
            <a:r>
              <a:rPr lang="en-US" sz="1200" dirty="0"/>
              <a:t>Personality</a:t>
            </a:r>
          </a:p>
          <a:p>
            <a:pPr algn="ctr"/>
            <a:r>
              <a:rPr lang="en-US" sz="1200" dirty="0"/>
              <a:t>Aspirations</a:t>
            </a:r>
          </a:p>
        </p:txBody>
      </p:sp>
      <p:sp>
        <p:nvSpPr>
          <p:cNvPr id="10" name="TextBox 9">
            <a:extLst>
              <a:ext uri="{FF2B5EF4-FFF2-40B4-BE49-F238E27FC236}">
                <a16:creationId xmlns:a16="http://schemas.microsoft.com/office/drawing/2014/main" id="{4DB9AB06-A01B-44D0-A5E2-CED82717C058}"/>
              </a:ext>
            </a:extLst>
          </p:cNvPr>
          <p:cNvSpPr txBox="1"/>
          <p:nvPr/>
        </p:nvSpPr>
        <p:spPr>
          <a:xfrm>
            <a:off x="2209800" y="4069140"/>
            <a:ext cx="2209800" cy="1569660"/>
          </a:xfrm>
          <a:prstGeom prst="rect">
            <a:avLst/>
          </a:prstGeom>
          <a:noFill/>
        </p:spPr>
        <p:txBody>
          <a:bodyPr wrap="square" rtlCol="0">
            <a:spAutoFit/>
          </a:bodyPr>
          <a:lstStyle/>
          <a:p>
            <a:pPr algn="ctr"/>
            <a:r>
              <a:rPr lang="en-US" sz="1200" dirty="0"/>
              <a:t>Support the person’s ability to self-direct services</a:t>
            </a:r>
          </a:p>
          <a:p>
            <a:pPr algn="ctr"/>
            <a:br>
              <a:rPr lang="en-US" sz="1200" dirty="0"/>
            </a:br>
            <a:r>
              <a:rPr lang="en-US" sz="1200" dirty="0"/>
              <a:t>Include the person as an active participant in care</a:t>
            </a:r>
          </a:p>
          <a:p>
            <a:pPr algn="ctr"/>
            <a:endParaRPr lang="en-US" sz="1200" dirty="0"/>
          </a:p>
          <a:p>
            <a:pPr algn="ctr"/>
            <a:r>
              <a:rPr lang="en-US" sz="1200" dirty="0"/>
              <a:t>See the individual as an expert in their goals/needs</a:t>
            </a:r>
          </a:p>
        </p:txBody>
      </p:sp>
      <p:sp>
        <p:nvSpPr>
          <p:cNvPr id="11" name="TextBox 10">
            <a:extLst>
              <a:ext uri="{FF2B5EF4-FFF2-40B4-BE49-F238E27FC236}">
                <a16:creationId xmlns:a16="http://schemas.microsoft.com/office/drawing/2014/main" id="{F963ADF0-B708-4443-A60B-B0733DB04937}"/>
              </a:ext>
            </a:extLst>
          </p:cNvPr>
          <p:cNvSpPr txBox="1"/>
          <p:nvPr/>
        </p:nvSpPr>
        <p:spPr>
          <a:xfrm>
            <a:off x="4724400" y="4177605"/>
            <a:ext cx="2209800" cy="1384995"/>
          </a:xfrm>
          <a:prstGeom prst="rect">
            <a:avLst/>
          </a:prstGeom>
          <a:noFill/>
        </p:spPr>
        <p:txBody>
          <a:bodyPr wrap="square" rtlCol="0">
            <a:spAutoFit/>
          </a:bodyPr>
          <a:lstStyle/>
          <a:p>
            <a:pPr algn="ctr"/>
            <a:r>
              <a:rPr lang="en-US" sz="1200" dirty="0"/>
              <a:t>Use language that is common and understandable</a:t>
            </a:r>
          </a:p>
          <a:p>
            <a:pPr algn="ctr"/>
            <a:endParaRPr lang="en-US" sz="1200" dirty="0"/>
          </a:p>
          <a:p>
            <a:pPr algn="ctr"/>
            <a:r>
              <a:rPr lang="en-US" sz="1200" dirty="0"/>
              <a:t>Avoid the use of jargon &amp; acronyms</a:t>
            </a:r>
          </a:p>
          <a:p>
            <a:pPr algn="ctr"/>
            <a:endParaRPr lang="en-US" sz="1200" dirty="0"/>
          </a:p>
          <a:p>
            <a:pPr algn="ctr"/>
            <a:r>
              <a:rPr lang="en-US" sz="1200" dirty="0"/>
              <a:t>Use person-first language</a:t>
            </a:r>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37</a:t>
            </a:fld>
            <a:endParaRPr lang="en-US" altLang="en-US"/>
          </a:p>
        </p:txBody>
      </p:sp>
    </p:spTree>
    <p:extLst>
      <p:ext uri="{BB962C8B-B14F-4D97-AF65-F5344CB8AC3E}">
        <p14:creationId xmlns:p14="http://schemas.microsoft.com/office/powerpoint/2010/main" val="3612934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Social History Challenges and Opportunities</a:t>
            </a:r>
          </a:p>
        </p:txBody>
      </p:sp>
      <p:sp>
        <p:nvSpPr>
          <p:cNvPr id="3" name="Text Placeholder 2"/>
          <p:cNvSpPr>
            <a:spLocks noGrp="1"/>
          </p:cNvSpPr>
          <p:nvPr>
            <p:ph type="body" idx="1"/>
          </p:nvPr>
        </p:nvSpPr>
        <p:spPr/>
        <p:txBody>
          <a:bodyPr/>
          <a:lstStyle/>
          <a:p>
            <a:r>
              <a:rPr lang="en-US" dirty="0"/>
              <a:t>Challenges:</a:t>
            </a:r>
            <a:r>
              <a:rPr lang="en-US" sz="2000" dirty="0"/>
              <a:t>	</a:t>
            </a:r>
          </a:p>
        </p:txBody>
      </p:sp>
      <p:sp>
        <p:nvSpPr>
          <p:cNvPr id="5" name="Content Placeholder 4"/>
          <p:cNvSpPr>
            <a:spLocks noGrp="1"/>
          </p:cNvSpPr>
          <p:nvPr>
            <p:ph sz="half" idx="2"/>
          </p:nvPr>
        </p:nvSpPr>
        <p:spPr/>
        <p:txBody>
          <a:bodyPr/>
          <a:lstStyle/>
          <a:p>
            <a:r>
              <a:rPr lang="en-US" dirty="0"/>
              <a:t>Medical and/or mental status impedes participation;</a:t>
            </a:r>
          </a:p>
          <a:p>
            <a:r>
              <a:rPr lang="en-US" dirty="0"/>
              <a:t>Limited access to the medical or services record;</a:t>
            </a:r>
          </a:p>
          <a:p>
            <a:r>
              <a:rPr lang="en-US" dirty="0"/>
              <a:t>Time constraints; and, </a:t>
            </a:r>
          </a:p>
          <a:p>
            <a:r>
              <a:rPr lang="en-US" dirty="0"/>
              <a:t>Person not informed of their options.</a:t>
            </a:r>
          </a:p>
          <a:p>
            <a:endParaRPr lang="en-US" dirty="0"/>
          </a:p>
        </p:txBody>
      </p:sp>
      <p:sp>
        <p:nvSpPr>
          <p:cNvPr id="7" name="Text Placeholder 6"/>
          <p:cNvSpPr>
            <a:spLocks noGrp="1"/>
          </p:cNvSpPr>
          <p:nvPr>
            <p:ph type="body" sz="quarter" idx="3"/>
          </p:nvPr>
        </p:nvSpPr>
        <p:spPr/>
        <p:txBody>
          <a:bodyPr/>
          <a:lstStyle/>
          <a:p>
            <a:r>
              <a:rPr lang="en-US" dirty="0"/>
              <a:t>Opportunities:</a:t>
            </a:r>
          </a:p>
        </p:txBody>
      </p:sp>
      <p:sp>
        <p:nvSpPr>
          <p:cNvPr id="8" name="Content Placeholder 7"/>
          <p:cNvSpPr>
            <a:spLocks noGrp="1"/>
          </p:cNvSpPr>
          <p:nvPr>
            <p:ph sz="quarter" idx="4"/>
          </p:nvPr>
        </p:nvSpPr>
        <p:spPr/>
        <p:txBody>
          <a:bodyPr/>
          <a:lstStyle/>
          <a:p>
            <a:r>
              <a:rPr lang="en-US" dirty="0"/>
              <a:t>Identify the level of functioning; </a:t>
            </a:r>
          </a:p>
          <a:p>
            <a:r>
              <a:rPr lang="en-US" dirty="0"/>
              <a:t>Rely on resources within your reach;</a:t>
            </a:r>
          </a:p>
          <a:p>
            <a:r>
              <a:rPr lang="en-US" dirty="0"/>
              <a:t>Be prepared; and, </a:t>
            </a:r>
          </a:p>
          <a:p>
            <a:r>
              <a:rPr lang="en-US" dirty="0"/>
              <a:t>Show genuine concern and provide clear information.</a:t>
            </a:r>
          </a:p>
          <a:p>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38</a:t>
            </a:fld>
            <a:endParaRPr lang="en-US" altLang="en-US"/>
          </a:p>
        </p:txBody>
      </p:sp>
    </p:spTree>
    <p:extLst>
      <p:ext uri="{BB962C8B-B14F-4D97-AF65-F5344CB8AC3E}">
        <p14:creationId xmlns:p14="http://schemas.microsoft.com/office/powerpoint/2010/main" val="2307199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lstStyle/>
          <a:p>
            <a:r>
              <a:rPr lang="en-US" dirty="0"/>
              <a:t>Effective Practices for Assessors and Evaluators</a:t>
            </a:r>
          </a:p>
        </p:txBody>
      </p:sp>
      <p:sp>
        <p:nvSpPr>
          <p:cNvPr id="3" name="Content Placeholder 2"/>
          <p:cNvSpPr>
            <a:spLocks noGrp="1"/>
          </p:cNvSpPr>
          <p:nvPr>
            <p:ph idx="1"/>
          </p:nvPr>
        </p:nvSpPr>
        <p:spPr>
          <a:xfrm>
            <a:off x="533400" y="1828800"/>
            <a:ext cx="7772400" cy="3886200"/>
          </a:xfrm>
        </p:spPr>
        <p:txBody>
          <a:bodyPr/>
          <a:lstStyle/>
          <a:p>
            <a:pPr marL="0" indent="0">
              <a:buNone/>
            </a:pPr>
            <a:r>
              <a:rPr lang="en-US" dirty="0"/>
              <a:t>To effectively understand the person’s social history:</a:t>
            </a:r>
          </a:p>
          <a:p>
            <a:pPr lvl="1">
              <a:buFont typeface="Times New Roman" panose="02020603050405020304" pitchFamily="18" charset="0"/>
              <a:buChar char="‒"/>
            </a:pPr>
            <a:r>
              <a:rPr lang="en-US" dirty="0"/>
              <a:t>Know the reason for engagement with the PASRR process and precipitating events;</a:t>
            </a:r>
          </a:p>
          <a:p>
            <a:pPr lvl="1">
              <a:buFont typeface="Times New Roman" panose="02020603050405020304" pitchFamily="18" charset="0"/>
              <a:buChar char="‒"/>
            </a:pPr>
            <a:r>
              <a:rPr lang="en-US" dirty="0"/>
              <a:t>Understand the existing family and community support;</a:t>
            </a:r>
          </a:p>
          <a:p>
            <a:pPr lvl="1">
              <a:buFont typeface="Times New Roman" panose="02020603050405020304" pitchFamily="18" charset="0"/>
              <a:buChar char="‒"/>
            </a:pPr>
            <a:r>
              <a:rPr lang="en-US" dirty="0"/>
              <a:t>Have a non-judgmental frame of mind;</a:t>
            </a:r>
          </a:p>
          <a:p>
            <a:pPr lvl="1">
              <a:buFont typeface="Times New Roman" panose="02020603050405020304" pitchFamily="18" charset="0"/>
              <a:buChar char="‒"/>
            </a:pPr>
            <a:r>
              <a:rPr lang="en-US" dirty="0"/>
              <a:t>Find creative ways to engage the person; and, </a:t>
            </a:r>
          </a:p>
          <a:p>
            <a:pPr lvl="1">
              <a:buFont typeface="Times New Roman" panose="02020603050405020304" pitchFamily="18" charset="0"/>
              <a:buChar char="‒"/>
            </a:pPr>
            <a:r>
              <a:rPr lang="en-US" dirty="0"/>
              <a:t>Make a firm commitment to the spirit of PASRR.</a:t>
            </a:r>
          </a:p>
          <a:p>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39</a:t>
            </a:fld>
            <a:endParaRPr lang="en-US" altLang="en-US"/>
          </a:p>
        </p:txBody>
      </p:sp>
    </p:spTree>
    <p:extLst>
      <p:ext uri="{BB962C8B-B14F-4D97-AF65-F5344CB8AC3E}">
        <p14:creationId xmlns:p14="http://schemas.microsoft.com/office/powerpoint/2010/main" val="588526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Purposes of PASRR</a:t>
            </a:r>
          </a:p>
        </p:txBody>
      </p:sp>
      <p:sp>
        <p:nvSpPr>
          <p:cNvPr id="6" name="Text Placeholder 5"/>
          <p:cNvSpPr>
            <a:spLocks noGrp="1"/>
          </p:cNvSpPr>
          <p:nvPr>
            <p:ph idx="1"/>
          </p:nvPr>
        </p:nvSpPr>
        <p:spPr/>
        <p:txBody>
          <a:bodyPr/>
          <a:lstStyle/>
          <a:p>
            <a:pPr marL="514350" lvl="0" indent="-514350">
              <a:buClr>
                <a:schemeClr val="tx2"/>
              </a:buClr>
              <a:buFont typeface="+mj-lt"/>
              <a:buAutoNum type="arabicPeriod"/>
            </a:pPr>
            <a:r>
              <a:rPr lang="en-US" dirty="0"/>
              <a:t>To ensure that individuals are evaluated for evidence of possible mental illness (MI), intellectual disability (ID), or related condition (RC).</a:t>
            </a:r>
          </a:p>
          <a:p>
            <a:pPr marL="514350" lvl="0" indent="-514350">
              <a:buClr>
                <a:schemeClr val="tx2"/>
              </a:buClr>
              <a:buFont typeface="+mj-lt"/>
              <a:buAutoNum type="arabicPeriod"/>
            </a:pPr>
            <a:r>
              <a:rPr lang="en-US" dirty="0"/>
              <a:t>To determine that the individual requires the level of services provided by a nursing facility (NF).</a:t>
            </a:r>
          </a:p>
          <a:p>
            <a:pPr marL="514350" lvl="0" indent="-514350">
              <a:buClr>
                <a:schemeClr val="tx2"/>
              </a:buClr>
              <a:buFont typeface="+mj-lt"/>
              <a:buAutoNum type="arabicPeriod"/>
            </a:pPr>
            <a:r>
              <a:rPr lang="en-US" dirty="0"/>
              <a:t>To determine whether the individual requires specialized services for their MI, ID, or RC, wherever they are placed. </a:t>
            </a:r>
          </a:p>
          <a:p>
            <a:endParaRPr lang="en-US" sz="2200" dirty="0"/>
          </a:p>
          <a:p>
            <a:pPr algn="ctr"/>
            <a:endParaRPr lang="en-US" i="1" dirty="0">
              <a:solidFill>
                <a:schemeClr val="tx2"/>
              </a:solidFill>
            </a:endParaRPr>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4</a:t>
            </a:fld>
            <a:endParaRPr lang="en-US" altLang="en-US"/>
          </a:p>
        </p:txBody>
      </p:sp>
    </p:spTree>
    <p:extLst>
      <p:ext uri="{BB962C8B-B14F-4D97-AF65-F5344CB8AC3E}">
        <p14:creationId xmlns:p14="http://schemas.microsoft.com/office/powerpoint/2010/main" val="3582434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Individualized Supports</a:t>
            </a:r>
          </a:p>
        </p:txBody>
      </p:sp>
      <p:sp>
        <p:nvSpPr>
          <p:cNvPr id="3" name="Content Placeholder 2"/>
          <p:cNvSpPr>
            <a:spLocks noGrp="1"/>
          </p:cNvSpPr>
          <p:nvPr>
            <p:ph idx="1"/>
          </p:nvPr>
        </p:nvSpPr>
        <p:spPr>
          <a:xfrm>
            <a:off x="457200" y="1752600"/>
            <a:ext cx="8077200" cy="3886200"/>
          </a:xfrm>
        </p:spPr>
        <p:txBody>
          <a:bodyPr/>
          <a:lstStyle/>
          <a:p>
            <a:r>
              <a:rPr lang="en-US" dirty="0"/>
              <a:t>The services from another person or equipment that assist an individual with functions or activities.</a:t>
            </a:r>
          </a:p>
          <a:p>
            <a:r>
              <a:rPr lang="en-GB" dirty="0"/>
              <a:t>Unique disability-related strategies or resources that will help an individual to be safe, healthy and successful. </a:t>
            </a:r>
          </a:p>
          <a:p>
            <a:r>
              <a:rPr lang="en-US" dirty="0"/>
              <a:t>Resources and activities required for the individual to achieve goals.</a:t>
            </a:r>
          </a:p>
          <a:p>
            <a:r>
              <a:rPr lang="en-US" dirty="0"/>
              <a:t>Reflect of personal preferences and choices.</a:t>
            </a:r>
          </a:p>
          <a:p>
            <a:r>
              <a:rPr lang="en-US" dirty="0"/>
              <a:t>Contribute to the health and welfare of the person.</a:t>
            </a:r>
          </a:p>
          <a:p>
            <a:r>
              <a:rPr lang="en-US" dirty="0"/>
              <a:t>Considerate of the person’s cultural and linguistic needs.</a:t>
            </a:r>
          </a:p>
          <a:p>
            <a:pPr marL="205973"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40</a:t>
            </a:fld>
            <a:endParaRPr lang="en-US" altLang="en-US"/>
          </a:p>
        </p:txBody>
      </p:sp>
    </p:spTree>
    <p:extLst>
      <p:ext uri="{BB962C8B-B14F-4D97-AF65-F5344CB8AC3E}">
        <p14:creationId xmlns:p14="http://schemas.microsoft.com/office/powerpoint/2010/main" val="1386973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Individualized Supports Important in PASRR?</a:t>
            </a:r>
          </a:p>
        </p:txBody>
      </p:sp>
      <p:sp>
        <p:nvSpPr>
          <p:cNvPr id="3" name="Content Placeholder 2"/>
          <p:cNvSpPr>
            <a:spLocks noGrp="1"/>
          </p:cNvSpPr>
          <p:nvPr>
            <p:ph idx="1"/>
          </p:nvPr>
        </p:nvSpPr>
        <p:spPr>
          <a:xfrm>
            <a:off x="152400" y="1652697"/>
            <a:ext cx="8686800" cy="4800600"/>
          </a:xfrm>
        </p:spPr>
        <p:txBody>
          <a:bodyPr/>
          <a:lstStyle/>
          <a:p>
            <a:pPr marL="0" indent="0">
              <a:buNone/>
            </a:pPr>
            <a:r>
              <a:rPr lang="en-US" dirty="0"/>
              <a:t>By identifying individualized supports for NF applicants:</a:t>
            </a:r>
          </a:p>
          <a:p>
            <a:pPr lvl="1">
              <a:buFont typeface="Arial" panose="020B0604020202020204" pitchFamily="34" charset="0"/>
              <a:buChar char="•"/>
            </a:pPr>
            <a:r>
              <a:rPr lang="en-US" sz="2200" dirty="0"/>
              <a:t>People receive the services and assistance they need to maximize their independence and to achieve their personal goals;</a:t>
            </a:r>
          </a:p>
          <a:p>
            <a:pPr lvl="1">
              <a:buFont typeface="Arial" panose="020B0604020202020204" pitchFamily="34" charset="0"/>
              <a:buChar char="•"/>
            </a:pPr>
            <a:r>
              <a:rPr lang="en-US" sz="2200" dirty="0"/>
              <a:t>PASRR can make individuals with MI, ID, or RC aware of </a:t>
            </a:r>
            <a:r>
              <a:rPr lang="en-US" sz="2200" b="1" dirty="0"/>
              <a:t>alternatives to the NF</a:t>
            </a:r>
            <a:r>
              <a:rPr lang="en-US" sz="2200" dirty="0"/>
              <a:t>;</a:t>
            </a:r>
          </a:p>
          <a:p>
            <a:pPr lvl="1">
              <a:buFont typeface="Arial" panose="020B0604020202020204" pitchFamily="34" charset="0"/>
              <a:buChar char="•"/>
            </a:pPr>
            <a:r>
              <a:rPr lang="en-US" sz="2200" dirty="0"/>
              <a:t>PASRR can foster </a:t>
            </a:r>
            <a:r>
              <a:rPr lang="en-US" sz="2200" b="1" dirty="0"/>
              <a:t>continuity of care </a:t>
            </a:r>
            <a:r>
              <a:rPr lang="en-US" sz="2200" dirty="0"/>
              <a:t>for individuals with MI, ID, or RC that were being supported with community-based services prior to seeking NF admission, or that will need those services when transitioning back to a community setting; and,</a:t>
            </a:r>
          </a:p>
          <a:p>
            <a:pPr lvl="1">
              <a:buFont typeface="Arial" panose="020B0604020202020204" pitchFamily="34" charset="0"/>
              <a:buChar char="•"/>
            </a:pPr>
            <a:r>
              <a:rPr lang="en-US" sz="2200" dirty="0"/>
              <a:t>PASRR can </a:t>
            </a:r>
            <a:r>
              <a:rPr lang="en-US" sz="2200" b="1" dirty="0"/>
              <a:t>promote engagement </a:t>
            </a:r>
            <a:r>
              <a:rPr lang="en-US" sz="2200" dirty="0"/>
              <a:t>of MI, ID, or RC individuals with needed services, if those services were not active at the time of their seeking NF admission.</a:t>
            </a:r>
          </a:p>
          <a:p>
            <a:endParaRPr lang="en-US" dirty="0"/>
          </a:p>
          <a:p>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41</a:t>
            </a:fld>
            <a:endParaRPr lang="en-US" altLang="en-US"/>
          </a:p>
        </p:txBody>
      </p:sp>
    </p:spTree>
    <p:extLst>
      <p:ext uri="{BB962C8B-B14F-4D97-AF65-F5344CB8AC3E}">
        <p14:creationId xmlns:p14="http://schemas.microsoft.com/office/powerpoint/2010/main" val="3564452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Assessors’ Role in Recommending Individualized Supports</a:t>
            </a:r>
          </a:p>
        </p:txBody>
      </p:sp>
      <p:sp>
        <p:nvSpPr>
          <p:cNvPr id="3" name="Content Placeholder 2"/>
          <p:cNvSpPr>
            <a:spLocks noGrp="1"/>
          </p:cNvSpPr>
          <p:nvPr>
            <p:ph idx="1"/>
          </p:nvPr>
        </p:nvSpPr>
        <p:spPr>
          <a:xfrm>
            <a:off x="457200" y="1752600"/>
            <a:ext cx="7772400" cy="3886200"/>
          </a:xfrm>
        </p:spPr>
        <p:txBody>
          <a:bodyPr/>
          <a:lstStyle/>
          <a:p>
            <a:r>
              <a:rPr lang="en-US" dirty="0"/>
              <a:t>The Assessor’s role is specific to identifying a suspected PASRR disability.</a:t>
            </a:r>
          </a:p>
          <a:p>
            <a:r>
              <a:rPr lang="en-US" dirty="0"/>
              <a:t>There is no step that recommends individualized supports.</a:t>
            </a:r>
          </a:p>
          <a:p>
            <a:r>
              <a:rPr lang="en-US" b="1" i="1" dirty="0"/>
              <a:t>However, </a:t>
            </a:r>
            <a:r>
              <a:rPr lang="en-US" dirty="0"/>
              <a:t>the information the assessor gathers to determine a suspected PASRR disability provide vital information at the Level II phase for the Evaluator to recommend individualized supports for the person.</a:t>
            </a:r>
            <a:endParaRPr lang="en-US" i="1" dirty="0"/>
          </a:p>
          <a:p>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42</a:t>
            </a:fld>
            <a:endParaRPr lang="en-US" altLang="en-US"/>
          </a:p>
        </p:txBody>
      </p:sp>
    </p:spTree>
    <p:extLst>
      <p:ext uri="{BB962C8B-B14F-4D97-AF65-F5344CB8AC3E}">
        <p14:creationId xmlns:p14="http://schemas.microsoft.com/office/powerpoint/2010/main" val="1386152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Evaluators’ Role in Recommending Individualized Supports</a:t>
            </a:r>
          </a:p>
        </p:txBody>
      </p:sp>
      <p:sp>
        <p:nvSpPr>
          <p:cNvPr id="3" name="Content Placeholder 2"/>
          <p:cNvSpPr>
            <a:spLocks noGrp="1"/>
          </p:cNvSpPr>
          <p:nvPr>
            <p:ph idx="1"/>
          </p:nvPr>
        </p:nvSpPr>
        <p:spPr>
          <a:xfrm>
            <a:off x="533400" y="1752600"/>
            <a:ext cx="7772400" cy="3886200"/>
          </a:xfrm>
        </p:spPr>
        <p:txBody>
          <a:bodyPr/>
          <a:lstStyle/>
          <a:p>
            <a:r>
              <a:rPr lang="en-US" dirty="0"/>
              <a:t>Determination of:</a:t>
            </a:r>
          </a:p>
          <a:p>
            <a:pPr lvl="1"/>
            <a:r>
              <a:rPr lang="en-US" dirty="0"/>
              <a:t>Appropriate placement;</a:t>
            </a:r>
          </a:p>
          <a:p>
            <a:pPr lvl="1"/>
            <a:r>
              <a:rPr lang="en-US" dirty="0"/>
              <a:t>Need for NF services; and, </a:t>
            </a:r>
          </a:p>
          <a:p>
            <a:pPr lvl="1"/>
            <a:r>
              <a:rPr lang="en-US" dirty="0"/>
              <a:t>Need for specialized services.</a:t>
            </a:r>
          </a:p>
          <a:p>
            <a:r>
              <a:rPr lang="en-US" dirty="0"/>
              <a:t>Presenting options:</a:t>
            </a:r>
          </a:p>
          <a:p>
            <a:pPr lvl="1"/>
            <a:r>
              <a:rPr lang="en-US" dirty="0"/>
              <a:t>Community-based alternatives for NF diversion; and, </a:t>
            </a:r>
          </a:p>
          <a:p>
            <a:pPr lvl="1"/>
            <a:r>
              <a:rPr lang="en-US" dirty="0"/>
              <a:t>Services and supports that promote shortened stay and timely transition.</a:t>
            </a:r>
          </a:p>
          <a:p>
            <a:pPr marL="0" indent="0" algn="ctr">
              <a:buNone/>
            </a:pPr>
            <a:endParaRPr lang="en-US" dirty="0"/>
          </a:p>
          <a:p>
            <a:pPr marL="0" indent="0" algn="ctr">
              <a:buNone/>
            </a:pPr>
            <a:endParaRPr lang="en-US" dirty="0"/>
          </a:p>
          <a:p>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43</a:t>
            </a:fld>
            <a:endParaRPr lang="en-US" altLang="en-US"/>
          </a:p>
        </p:txBody>
      </p:sp>
    </p:spTree>
    <p:extLst>
      <p:ext uri="{BB962C8B-B14F-4D97-AF65-F5344CB8AC3E}">
        <p14:creationId xmlns:p14="http://schemas.microsoft.com/office/powerpoint/2010/main" val="1175411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Collaboration Among PASRR Partners : Who?</a:t>
            </a:r>
          </a:p>
        </p:txBody>
      </p:sp>
      <p:sp>
        <p:nvSpPr>
          <p:cNvPr id="8" name="Content Placeholder 7"/>
          <p:cNvSpPr>
            <a:spLocks noGrp="1"/>
          </p:cNvSpPr>
          <p:nvPr>
            <p:ph idx="1"/>
          </p:nvPr>
        </p:nvSpPr>
        <p:spPr>
          <a:xfrm>
            <a:off x="533400" y="1828800"/>
            <a:ext cx="7924800" cy="3886200"/>
          </a:xfrm>
        </p:spPr>
        <p:txBody>
          <a:bodyPr/>
          <a:lstStyle/>
          <a:p>
            <a:pPr marL="0" indent="0">
              <a:buNone/>
            </a:pPr>
            <a:r>
              <a:rPr lang="en-US" dirty="0"/>
              <a:t>For Assessors and Evaluators, the following entities are all PASRR partners:</a:t>
            </a:r>
          </a:p>
          <a:p>
            <a:pPr lvl="1"/>
            <a:r>
              <a:rPr lang="en-US" dirty="0"/>
              <a:t>The individual;</a:t>
            </a:r>
          </a:p>
          <a:p>
            <a:pPr lvl="1"/>
            <a:r>
              <a:rPr lang="en-US" dirty="0"/>
              <a:t>The individual’s family;</a:t>
            </a:r>
          </a:p>
          <a:p>
            <a:pPr lvl="1"/>
            <a:r>
              <a:rPr lang="en-US" dirty="0"/>
              <a:t>The hospital;</a:t>
            </a:r>
          </a:p>
          <a:p>
            <a:pPr lvl="1"/>
            <a:r>
              <a:rPr lang="en-US" dirty="0"/>
              <a:t>The nursing facility;</a:t>
            </a:r>
          </a:p>
          <a:p>
            <a:pPr lvl="1"/>
            <a:r>
              <a:rPr lang="en-US" dirty="0"/>
              <a:t>Community-based providers; and, </a:t>
            </a:r>
          </a:p>
          <a:p>
            <a:pPr lvl="1"/>
            <a:r>
              <a:rPr lang="en-US" dirty="0"/>
              <a:t>The state PASRR authorities.</a:t>
            </a:r>
          </a:p>
          <a:p>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44</a:t>
            </a:fld>
            <a:endParaRPr lang="en-US" altLang="en-US"/>
          </a:p>
        </p:txBody>
      </p:sp>
    </p:spTree>
    <p:extLst>
      <p:ext uri="{BB962C8B-B14F-4D97-AF65-F5344CB8AC3E}">
        <p14:creationId xmlns:p14="http://schemas.microsoft.com/office/powerpoint/2010/main" val="2753599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1143000"/>
          </a:xfrm>
        </p:spPr>
        <p:txBody>
          <a:bodyPr/>
          <a:lstStyle/>
          <a:p>
            <a:r>
              <a:rPr lang="en-US" dirty="0"/>
              <a:t>Collaboration Among PASRR Partners: What?</a:t>
            </a:r>
          </a:p>
        </p:txBody>
      </p:sp>
      <p:sp>
        <p:nvSpPr>
          <p:cNvPr id="3" name="Content Placeholder 2"/>
          <p:cNvSpPr>
            <a:spLocks noGrp="1"/>
          </p:cNvSpPr>
          <p:nvPr>
            <p:ph idx="1"/>
          </p:nvPr>
        </p:nvSpPr>
        <p:spPr>
          <a:xfrm>
            <a:off x="304800" y="1600200"/>
            <a:ext cx="7772400" cy="4648200"/>
          </a:xfrm>
        </p:spPr>
        <p:txBody>
          <a:bodyPr/>
          <a:lstStyle/>
          <a:p>
            <a:pPr marL="0" indent="0">
              <a:buNone/>
            </a:pPr>
            <a:r>
              <a:rPr lang="en-US" dirty="0"/>
              <a:t>For Assessors and Evaluators, collaboration encompasses all of the following</a:t>
            </a:r>
            <a:r>
              <a:rPr lang="en-US" sz="2000" dirty="0"/>
              <a:t>:</a:t>
            </a:r>
          </a:p>
          <a:p>
            <a:pPr lvl="1">
              <a:buFont typeface="Arial" panose="020B0604020202020204" pitchFamily="34" charset="0"/>
              <a:buChar char="•"/>
            </a:pPr>
            <a:r>
              <a:rPr lang="en-US" sz="2200" dirty="0"/>
              <a:t>A conversation about the resources and services available to support the person;</a:t>
            </a:r>
          </a:p>
          <a:p>
            <a:pPr lvl="1">
              <a:buFont typeface="Arial" panose="020B0604020202020204" pitchFamily="34" charset="0"/>
              <a:buChar char="•"/>
            </a:pPr>
            <a:r>
              <a:rPr lang="en-US" sz="2200" dirty="0"/>
              <a:t>An assurance that everyone has a voice and is part of the PASRR screening and evaluation;</a:t>
            </a:r>
          </a:p>
          <a:p>
            <a:pPr lvl="1">
              <a:buFont typeface="Arial" panose="020B0604020202020204" pitchFamily="34" charset="0"/>
              <a:buChar char="•"/>
            </a:pPr>
            <a:r>
              <a:rPr lang="en-US" sz="2200" dirty="0"/>
              <a:t>Key to answer the ‘what’ and ‘why’ of the individual’s NF application; and,</a:t>
            </a:r>
          </a:p>
          <a:p>
            <a:pPr lvl="1">
              <a:buFont typeface="Arial" panose="020B0604020202020204" pitchFamily="34" charset="0"/>
              <a:buChar char="•"/>
            </a:pPr>
            <a:r>
              <a:rPr lang="en-US" sz="2200" dirty="0"/>
              <a:t>Important to incorporate the PASRR partners’ expectations and preferences into the process.</a:t>
            </a:r>
          </a:p>
          <a:p>
            <a:pPr marL="0" lvl="1" indent="0">
              <a:buNone/>
            </a:pPr>
            <a:r>
              <a:rPr lang="en-US" sz="2200" dirty="0"/>
              <a:t>Collaboration does not mean excluding the individual but making sure everyone is collaborating </a:t>
            </a:r>
            <a:r>
              <a:rPr lang="en-US" sz="2200" b="1" i="1" dirty="0"/>
              <a:t>with </a:t>
            </a:r>
            <a:r>
              <a:rPr lang="en-US" sz="2200" dirty="0"/>
              <a:t>the individual. </a:t>
            </a:r>
          </a:p>
          <a:p>
            <a:endParaRPr lang="en-US" dirty="0"/>
          </a:p>
          <a:p>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45</a:t>
            </a:fld>
            <a:endParaRPr lang="en-US" altLang="en-US"/>
          </a:p>
        </p:txBody>
      </p:sp>
    </p:spTree>
    <p:extLst>
      <p:ext uri="{BB962C8B-B14F-4D97-AF65-F5344CB8AC3E}">
        <p14:creationId xmlns:p14="http://schemas.microsoft.com/office/powerpoint/2010/main" val="529936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952817"/>
          </a:xfrm>
        </p:spPr>
        <p:txBody>
          <a:bodyPr/>
          <a:lstStyle/>
          <a:p>
            <a:r>
              <a:rPr lang="en-US" dirty="0"/>
              <a:t>Collaboration Among PASRR Partners: Why?</a:t>
            </a:r>
          </a:p>
        </p:txBody>
      </p:sp>
      <p:sp>
        <p:nvSpPr>
          <p:cNvPr id="3" name="Content Placeholder 2"/>
          <p:cNvSpPr>
            <a:spLocks noGrp="1"/>
          </p:cNvSpPr>
          <p:nvPr>
            <p:ph idx="1"/>
          </p:nvPr>
        </p:nvSpPr>
        <p:spPr>
          <a:xfrm>
            <a:off x="228600" y="1600200"/>
            <a:ext cx="8686800" cy="4800282"/>
          </a:xfrm>
        </p:spPr>
        <p:txBody>
          <a:bodyPr/>
          <a:lstStyle/>
          <a:p>
            <a:pPr marL="0" indent="0">
              <a:buNone/>
            </a:pPr>
            <a:r>
              <a:rPr lang="en-US" sz="2200" dirty="0"/>
              <a:t>For Assessors and Evaluators, collaboration is essential to:</a:t>
            </a:r>
          </a:p>
          <a:p>
            <a:pPr lvl="1">
              <a:buFont typeface="Arial" panose="020B0604020202020204" pitchFamily="34" charset="0"/>
              <a:buChar char="•"/>
            </a:pPr>
            <a:r>
              <a:rPr lang="en-US" sz="2200" dirty="0"/>
              <a:t>Providing community options so they person can make an informed choice about the NF placement and possibly choose a community alternative;</a:t>
            </a:r>
          </a:p>
          <a:p>
            <a:pPr lvl="1">
              <a:buFont typeface="Arial" panose="020B0604020202020204" pitchFamily="34" charset="0"/>
              <a:buChar char="•"/>
            </a:pPr>
            <a:r>
              <a:rPr lang="en-US" sz="2200" dirty="0"/>
              <a:t>Shortening the length of stay for a person because there is an awareness of HCBS alternatives and continuity of care is in place to support a smooth return to the community; and,</a:t>
            </a:r>
          </a:p>
          <a:p>
            <a:pPr lvl="1">
              <a:buFont typeface="Arial" panose="020B0604020202020204" pitchFamily="34" charset="0"/>
              <a:buChar char="•"/>
            </a:pPr>
            <a:r>
              <a:rPr lang="en-US" sz="2200" dirty="0"/>
              <a:t>Fostering a timely transition to the community through engagement in services and supports that mirror existing HCBS services in the community.</a:t>
            </a:r>
          </a:p>
          <a:p>
            <a:pPr marL="0" lvl="1" indent="0">
              <a:buNone/>
            </a:pPr>
            <a:r>
              <a:rPr lang="en-US" sz="2200" dirty="0"/>
              <a:t>Identifying needed specialized services will ensure the individual maintains and increases the skills necessary to transition to the community. </a:t>
            </a:r>
          </a:p>
          <a:p>
            <a:pPr marL="0" indent="0"/>
            <a:endParaRPr lang="en-US" dirty="0"/>
          </a:p>
          <a:p>
            <a:endParaRPr lang="en-US" dirty="0"/>
          </a:p>
          <a:p>
            <a:pPr marL="0" lvl="1" indent="0">
              <a:buNone/>
            </a:pPr>
            <a:endParaRPr lang="en-US"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46</a:t>
            </a:fld>
            <a:endParaRPr lang="en-US" altLang="en-US"/>
          </a:p>
        </p:txBody>
      </p:sp>
    </p:spTree>
    <p:extLst>
      <p:ext uri="{BB962C8B-B14F-4D97-AF65-F5344CB8AC3E}">
        <p14:creationId xmlns:p14="http://schemas.microsoft.com/office/powerpoint/2010/main" val="3875712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5943"/>
            <a:ext cx="8686800" cy="1143000"/>
          </a:xfrm>
        </p:spPr>
        <p:txBody>
          <a:bodyPr/>
          <a:lstStyle/>
          <a:p>
            <a:r>
              <a:rPr lang="en-US" dirty="0"/>
              <a:t>Assessors’ Opportunities for Collaboration</a:t>
            </a:r>
          </a:p>
        </p:txBody>
      </p:sp>
      <p:sp>
        <p:nvSpPr>
          <p:cNvPr id="3" name="Content Placeholder 2"/>
          <p:cNvSpPr>
            <a:spLocks noGrp="1"/>
          </p:cNvSpPr>
          <p:nvPr>
            <p:ph idx="1"/>
          </p:nvPr>
        </p:nvSpPr>
        <p:spPr>
          <a:xfrm>
            <a:off x="381000" y="1600200"/>
            <a:ext cx="8382000" cy="4419600"/>
          </a:xfrm>
        </p:spPr>
        <p:txBody>
          <a:bodyPr/>
          <a:lstStyle/>
          <a:p>
            <a:pPr>
              <a:spcBef>
                <a:spcPts val="200"/>
              </a:spcBef>
            </a:pPr>
            <a:r>
              <a:rPr lang="en-US" dirty="0"/>
              <a:t>With the individual and family:</a:t>
            </a:r>
          </a:p>
          <a:p>
            <a:pPr lvl="1">
              <a:spcBef>
                <a:spcPts val="200"/>
              </a:spcBef>
            </a:pPr>
            <a:r>
              <a:rPr lang="en-US" sz="2200" dirty="0"/>
              <a:t>Create a positive rapport as the first introduction to the PASRR process; and, </a:t>
            </a:r>
          </a:p>
          <a:p>
            <a:pPr lvl="1">
              <a:spcBef>
                <a:spcPts val="200"/>
              </a:spcBef>
            </a:pPr>
            <a:r>
              <a:rPr lang="en-US" sz="2200" dirty="0"/>
              <a:t>Build a social history that informs the determination of a suspected PASRR disability.</a:t>
            </a:r>
          </a:p>
          <a:p>
            <a:pPr>
              <a:spcBef>
                <a:spcPts val="200"/>
              </a:spcBef>
            </a:pPr>
            <a:r>
              <a:rPr lang="en-US" dirty="0"/>
              <a:t>With the hospital and nursing facility staff and community providers:</a:t>
            </a:r>
          </a:p>
          <a:p>
            <a:pPr lvl="1">
              <a:spcBef>
                <a:spcPts val="200"/>
              </a:spcBef>
            </a:pPr>
            <a:r>
              <a:rPr lang="en-US" sz="2200" dirty="0"/>
              <a:t>Gather all the pertinent information to determine the suspected PASRR disability.</a:t>
            </a:r>
          </a:p>
          <a:p>
            <a:pPr>
              <a:spcBef>
                <a:spcPts val="200"/>
              </a:spcBef>
            </a:pPr>
            <a:r>
              <a:rPr lang="en-US" dirty="0"/>
              <a:t>With the state PASRR authorities:</a:t>
            </a:r>
          </a:p>
          <a:p>
            <a:pPr lvl="1">
              <a:spcBef>
                <a:spcPts val="200"/>
              </a:spcBef>
            </a:pPr>
            <a:r>
              <a:rPr lang="en-US" sz="2200" dirty="0"/>
              <a:t>Rely on systems and processes to ensure a thorough determination of the suspected PASRR disability.</a:t>
            </a:r>
          </a:p>
          <a:p>
            <a:pPr lvl="1"/>
            <a:endParaRPr lang="en-US" sz="2000" dirty="0"/>
          </a:p>
          <a:p>
            <a:endParaRPr lang="en-US" sz="2000" dirty="0"/>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47</a:t>
            </a:fld>
            <a:endParaRPr lang="en-US" altLang="en-US"/>
          </a:p>
        </p:txBody>
      </p:sp>
    </p:spTree>
    <p:extLst>
      <p:ext uri="{BB962C8B-B14F-4D97-AF65-F5344CB8AC3E}">
        <p14:creationId xmlns:p14="http://schemas.microsoft.com/office/powerpoint/2010/main" val="1576181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6369"/>
            <a:ext cx="8686800" cy="1143000"/>
          </a:xfrm>
        </p:spPr>
        <p:txBody>
          <a:bodyPr/>
          <a:lstStyle/>
          <a:p>
            <a:r>
              <a:rPr lang="en-US" dirty="0"/>
              <a:t>Evaluators’ Opportunities for Collaboration (1 of 2)</a:t>
            </a:r>
          </a:p>
        </p:txBody>
      </p:sp>
      <p:sp>
        <p:nvSpPr>
          <p:cNvPr id="4" name="Content Placeholder 3"/>
          <p:cNvSpPr>
            <a:spLocks noGrp="1"/>
          </p:cNvSpPr>
          <p:nvPr>
            <p:ph idx="1"/>
          </p:nvPr>
        </p:nvSpPr>
        <p:spPr>
          <a:xfrm>
            <a:off x="457200" y="1973263"/>
            <a:ext cx="8001000" cy="4495800"/>
          </a:xfrm>
        </p:spPr>
        <p:txBody>
          <a:bodyPr/>
          <a:lstStyle/>
          <a:p>
            <a:r>
              <a:rPr lang="en-US" dirty="0"/>
              <a:t>With the individual and family:</a:t>
            </a:r>
          </a:p>
          <a:p>
            <a:pPr lvl="1"/>
            <a:r>
              <a:rPr lang="en-US" dirty="0"/>
              <a:t>Create a positive rapport so there is a feeling of engagement and purpose in the PASRR process;</a:t>
            </a:r>
          </a:p>
          <a:p>
            <a:pPr lvl="1"/>
            <a:r>
              <a:rPr lang="en-US" dirty="0"/>
              <a:t>Build a social history that informs the determination of the PASRR disability and needed supports; and, </a:t>
            </a:r>
          </a:p>
          <a:p>
            <a:pPr lvl="1"/>
            <a:r>
              <a:rPr lang="en-US" dirty="0"/>
              <a:t>Foster trust so that the individual is open to considering all alternatives to the NF placement.</a:t>
            </a:r>
          </a:p>
          <a:p>
            <a:pPr lvl="1"/>
            <a:endParaRPr lang="en-US" dirty="0"/>
          </a:p>
          <a:p>
            <a:pPr marL="0" indent="0">
              <a:buClr>
                <a:schemeClr val="tx2"/>
              </a:buClr>
              <a:buNone/>
            </a:pPr>
            <a:endParaRPr lang="en-US" dirty="0"/>
          </a:p>
        </p:txBody>
      </p:sp>
      <p:sp>
        <p:nvSpPr>
          <p:cNvPr id="2" name="Slide Number Placeholder 1"/>
          <p:cNvSpPr>
            <a:spLocks noGrp="1"/>
          </p:cNvSpPr>
          <p:nvPr>
            <p:ph type="sldNum" sz="quarter" idx="12"/>
          </p:nvPr>
        </p:nvSpPr>
        <p:spPr/>
        <p:txBody>
          <a:bodyPr/>
          <a:lstStyle/>
          <a:p>
            <a:fld id="{9C67FF2F-5C4F-44A3-8554-9ACA0DD80DA6}" type="slidenum">
              <a:rPr lang="en-US" altLang="en-US" smtClean="0"/>
              <a:pPr/>
              <a:t>48</a:t>
            </a:fld>
            <a:endParaRPr lang="en-US" altLang="en-US"/>
          </a:p>
        </p:txBody>
      </p:sp>
    </p:spTree>
    <p:extLst>
      <p:ext uri="{BB962C8B-B14F-4D97-AF65-F5344CB8AC3E}">
        <p14:creationId xmlns:p14="http://schemas.microsoft.com/office/powerpoint/2010/main" val="377272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86800" cy="1143000"/>
          </a:xfrm>
        </p:spPr>
        <p:txBody>
          <a:bodyPr/>
          <a:lstStyle/>
          <a:p>
            <a:r>
              <a:rPr lang="en-US" dirty="0"/>
              <a:t>Evaluators’ Opportunities for Collaboration (2 of 2)</a:t>
            </a:r>
          </a:p>
        </p:txBody>
      </p:sp>
      <p:sp>
        <p:nvSpPr>
          <p:cNvPr id="4" name="Content Placeholder 3"/>
          <p:cNvSpPr>
            <a:spLocks noGrp="1"/>
          </p:cNvSpPr>
          <p:nvPr>
            <p:ph idx="1"/>
          </p:nvPr>
        </p:nvSpPr>
        <p:spPr>
          <a:xfrm>
            <a:off x="381000" y="1447800"/>
            <a:ext cx="7924800" cy="4495800"/>
          </a:xfrm>
        </p:spPr>
        <p:txBody>
          <a:bodyPr/>
          <a:lstStyle/>
          <a:p>
            <a:endParaRPr lang="en-US" sz="2000" dirty="0"/>
          </a:p>
          <a:p>
            <a:r>
              <a:rPr lang="en-US" dirty="0"/>
              <a:t>With the hospital and nursing facility staff and community providers:</a:t>
            </a:r>
          </a:p>
          <a:p>
            <a:pPr lvl="1"/>
            <a:r>
              <a:rPr lang="en-US" sz="2200" dirty="0"/>
              <a:t>Gather all the pertinent information to determine the suspected PASRR disability; and, </a:t>
            </a:r>
          </a:p>
          <a:p>
            <a:pPr lvl="1"/>
            <a:r>
              <a:rPr lang="en-US" sz="2200" dirty="0"/>
              <a:t>Be fully informed about all service offerings available to inform the individual of community and facility options.</a:t>
            </a:r>
          </a:p>
          <a:p>
            <a:r>
              <a:rPr lang="en-US" dirty="0"/>
              <a:t>With the state PASRR authorities:</a:t>
            </a:r>
          </a:p>
          <a:p>
            <a:pPr lvl="1"/>
            <a:r>
              <a:rPr lang="en-US" sz="2200" dirty="0"/>
              <a:t>Rely on systems and processes to ensure a thorough determination of the PASRR disability and recommended individualized supports.</a:t>
            </a:r>
          </a:p>
          <a:p>
            <a:pPr lvl="1"/>
            <a:endParaRPr lang="en-US" dirty="0"/>
          </a:p>
          <a:p>
            <a:pPr marL="0" indent="0">
              <a:buClr>
                <a:schemeClr val="tx2"/>
              </a:buClr>
              <a:buNone/>
            </a:pPr>
            <a:endParaRPr lang="en-US" dirty="0"/>
          </a:p>
        </p:txBody>
      </p:sp>
      <p:sp>
        <p:nvSpPr>
          <p:cNvPr id="2" name="Slide Number Placeholder 1"/>
          <p:cNvSpPr>
            <a:spLocks noGrp="1"/>
          </p:cNvSpPr>
          <p:nvPr>
            <p:ph type="sldNum" sz="quarter" idx="12"/>
          </p:nvPr>
        </p:nvSpPr>
        <p:spPr/>
        <p:txBody>
          <a:bodyPr/>
          <a:lstStyle/>
          <a:p>
            <a:fld id="{9C67FF2F-5C4F-44A3-8554-9ACA0DD80DA6}" type="slidenum">
              <a:rPr lang="en-US" altLang="en-US" smtClean="0"/>
              <a:pPr/>
              <a:t>49</a:t>
            </a:fld>
            <a:endParaRPr lang="en-US" altLang="en-US"/>
          </a:p>
        </p:txBody>
      </p:sp>
    </p:spTree>
    <p:extLst>
      <p:ext uri="{BB962C8B-B14F-4D97-AF65-F5344CB8AC3E}">
        <p14:creationId xmlns:p14="http://schemas.microsoft.com/office/powerpoint/2010/main" val="1660559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762000" y="2819400"/>
            <a:ext cx="74676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defTabSz="914400">
              <a:defRPr/>
            </a:pPr>
            <a:r>
              <a:rPr lang="en-US" sz="3600" i="1" dirty="0">
                <a:solidFill>
                  <a:schemeClr val="tx2"/>
                </a:solidFill>
              </a:rPr>
              <a:t>A Person-Centered Process</a:t>
            </a:r>
            <a:endParaRPr kumimoji="0" lang="en-US" sz="3600" b="1" i="1" u="none" strike="noStrike" kern="1200" cap="none" spc="0" normalizeH="0" baseline="0" noProof="0" dirty="0">
              <a:ln>
                <a:noFill/>
              </a:ln>
              <a:solidFill>
                <a:schemeClr val="tx2"/>
              </a:solidFill>
              <a:effectLst/>
              <a:uLnTx/>
              <a:uFillTx/>
              <a:cs typeface="+mn-cs"/>
            </a:endParaRPr>
          </a:p>
        </p:txBody>
      </p:sp>
      <p:sp>
        <p:nvSpPr>
          <p:cNvPr id="30795" name="Slide Number Placeholder 3">
            <a:extLst>
              <a:ext uri="{FF2B5EF4-FFF2-40B4-BE49-F238E27FC236}">
                <a16:creationId xmlns:a16="http://schemas.microsoft.com/office/drawing/2014/main" id="{1A3C0909-B000-48DA-B27B-B58EEAA1A9D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BC08CABA-BD07-468E-B350-B4CCCB928152}" type="slidenum">
              <a:rPr lang="en-US" altLang="en-US" sz="1200">
                <a:solidFill>
                  <a:srgbClr val="898989"/>
                </a:solidFill>
                <a:latin typeface="Calibri" panose="020F0502020204030204" pitchFamily="34" charset="0"/>
              </a:rPr>
              <a:pPr>
                <a:spcBef>
                  <a:spcPct val="0"/>
                </a:spcBef>
                <a:buFontTx/>
                <a:buNone/>
              </a:pPr>
              <a:t>5</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2918781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Purpose of PASRR</a:t>
            </a:r>
          </a:p>
        </p:txBody>
      </p:sp>
      <p:sp>
        <p:nvSpPr>
          <p:cNvPr id="3" name="Content Placeholder 2"/>
          <p:cNvSpPr>
            <a:spLocks noGrp="1"/>
          </p:cNvSpPr>
          <p:nvPr>
            <p:ph idx="1"/>
          </p:nvPr>
        </p:nvSpPr>
        <p:spPr>
          <a:xfrm>
            <a:off x="114300" y="1597688"/>
            <a:ext cx="8915400" cy="4691324"/>
          </a:xfrm>
        </p:spPr>
        <p:txBody>
          <a:bodyPr/>
          <a:lstStyle/>
          <a:p>
            <a:pPr marL="0" indent="0" algn="ctr">
              <a:buClr>
                <a:schemeClr val="tx1"/>
              </a:buClr>
              <a:buNone/>
            </a:pPr>
            <a:r>
              <a:rPr lang="en-US" dirty="0"/>
              <a:t>Using a person-centered approach to PASRR, Assessors and Evaluators can support the individual to not just envision but,</a:t>
            </a:r>
          </a:p>
          <a:p>
            <a:pPr marL="0" indent="0" algn="ctr">
              <a:buClr>
                <a:schemeClr val="tx1"/>
              </a:buClr>
              <a:buNone/>
            </a:pPr>
            <a:r>
              <a:rPr lang="en-US" b="1" i="1" dirty="0"/>
              <a:t>Actualize the Possibilities</a:t>
            </a:r>
          </a:p>
          <a:p>
            <a:pPr marL="0" indent="0">
              <a:buClr>
                <a:schemeClr val="tx1"/>
              </a:buClr>
              <a:buNone/>
            </a:pPr>
            <a:endParaRPr lang="en-US" dirty="0"/>
          </a:p>
        </p:txBody>
      </p:sp>
      <p:grpSp>
        <p:nvGrpSpPr>
          <p:cNvPr id="9" name="Group 8">
            <a:extLst>
              <a:ext uri="{FF2B5EF4-FFF2-40B4-BE49-F238E27FC236}">
                <a16:creationId xmlns:a16="http://schemas.microsoft.com/office/drawing/2014/main" id="{C9C08AD2-BA9A-405F-8087-E1481E7B44D3}"/>
              </a:ext>
              <a:ext uri="{C183D7F6-B498-43B3-948B-1728B52AA6E4}">
                <adec:decorative xmlns:adec="http://schemas.microsoft.com/office/drawing/2017/decorative" val="1"/>
              </a:ext>
            </a:extLst>
          </p:cNvPr>
          <p:cNvGrpSpPr/>
          <p:nvPr/>
        </p:nvGrpSpPr>
        <p:grpSpPr>
          <a:xfrm>
            <a:off x="228600" y="2635802"/>
            <a:ext cx="8607425" cy="3673139"/>
            <a:chOff x="228600" y="2635802"/>
            <a:chExt cx="8607425" cy="3673139"/>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635802"/>
              <a:ext cx="2793353" cy="19288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218" y="2886531"/>
              <a:ext cx="2804833" cy="18603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400" y="4122112"/>
              <a:ext cx="2887345" cy="21868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8760" y="4295267"/>
              <a:ext cx="2887265" cy="1478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4" name="Slide Number Placeholder 3"/>
          <p:cNvSpPr>
            <a:spLocks noGrp="1"/>
          </p:cNvSpPr>
          <p:nvPr>
            <p:ph type="sldNum" sz="quarter" idx="12"/>
          </p:nvPr>
        </p:nvSpPr>
        <p:spPr/>
        <p:txBody>
          <a:bodyPr/>
          <a:lstStyle/>
          <a:p>
            <a:fld id="{0A3C8E40-E4CF-4BC8-A669-E0A701D9D1DA}" type="slidenum">
              <a:rPr lang="en-US" altLang="en-US" smtClean="0"/>
              <a:pPr/>
              <a:t>50</a:t>
            </a:fld>
            <a:endParaRPr lang="en-US" altLang="en-US"/>
          </a:p>
        </p:txBody>
      </p:sp>
    </p:spTree>
    <p:extLst>
      <p:ext uri="{BB962C8B-B14F-4D97-AF65-F5344CB8AC3E}">
        <p14:creationId xmlns:p14="http://schemas.microsoft.com/office/powerpoint/2010/main" val="2299465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QUESTIONS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29000" y="2438400"/>
            <a:ext cx="1393581" cy="2993417"/>
          </a:xfrm>
          <a:prstGeom prst="rect">
            <a:avLst/>
          </a:prstGeom>
        </p:spPr>
      </p:pic>
      <p:sp>
        <p:nvSpPr>
          <p:cNvPr id="4" name="Slide Number Placeholder 3"/>
          <p:cNvSpPr>
            <a:spLocks noGrp="1"/>
          </p:cNvSpPr>
          <p:nvPr>
            <p:ph type="sldNum" sz="quarter" idx="12"/>
          </p:nvPr>
        </p:nvSpPr>
        <p:spPr/>
        <p:txBody>
          <a:bodyPr/>
          <a:lstStyle/>
          <a:p>
            <a:fld id="{0A3C8E40-E4CF-4BC8-A669-E0A701D9D1DA}" type="slidenum">
              <a:rPr lang="en-US" altLang="en-US" smtClean="0"/>
              <a:pPr/>
              <a:t>51</a:t>
            </a:fld>
            <a:endParaRPr lang="en-US" altLang="en-US"/>
          </a:p>
        </p:txBody>
      </p:sp>
    </p:spTree>
    <p:extLst>
      <p:ext uri="{BB962C8B-B14F-4D97-AF65-F5344CB8AC3E}">
        <p14:creationId xmlns:p14="http://schemas.microsoft.com/office/powerpoint/2010/main" val="994364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Satisfaction Survey and CEU</a:t>
            </a:r>
          </a:p>
        </p:txBody>
      </p:sp>
      <p:sp>
        <p:nvSpPr>
          <p:cNvPr id="2" name="TextBox 1">
            <a:extLst>
              <a:ext uri="{FF2B5EF4-FFF2-40B4-BE49-F238E27FC236}">
                <a16:creationId xmlns:a16="http://schemas.microsoft.com/office/drawing/2014/main" id="{DB23282F-B598-4035-A117-D9BF18412254}"/>
              </a:ext>
            </a:extLst>
          </p:cNvPr>
          <p:cNvSpPr txBox="1"/>
          <p:nvPr/>
        </p:nvSpPr>
        <p:spPr>
          <a:xfrm>
            <a:off x="304800" y="2133600"/>
            <a:ext cx="8382000" cy="3323987"/>
          </a:xfrm>
          <a:prstGeom prst="rect">
            <a:avLst/>
          </a:prstGeom>
          <a:noFill/>
        </p:spPr>
        <p:txBody>
          <a:bodyPr wrap="square" rtlCol="0">
            <a:spAutoFit/>
          </a:bodyPr>
          <a:lstStyle/>
          <a:p>
            <a:pPr marL="0" marR="0" lvl="0" indent="0" algn="ctr" defTabSz="914400" rtl="0" eaLnBrk="0" fontAlgn="base" latinLnBrk="0" hangingPunct="0">
              <a:lnSpc>
                <a:spcPct val="100000"/>
              </a:lnSpc>
              <a:spcBef>
                <a:spcPts val="0"/>
              </a:spcBef>
              <a:spcAft>
                <a:spcPts val="1800"/>
              </a:spcAft>
              <a:buClr>
                <a:srgbClr val="C00000"/>
              </a:buClr>
              <a:buSzPct val="85000"/>
              <a:buFont typeface="Wingdings 2" pitchFamily="18" charset="2"/>
              <a:buNone/>
              <a:tabLst/>
              <a:defRPr/>
            </a:pPr>
            <a:r>
              <a:rPr kumimoji="0" lang="en-US" sz="2000" b="0" i="0" u="none" strike="noStrike" kern="1200" cap="none" spc="188" normalizeH="0" baseline="0" noProof="0" dirty="0">
                <a:ln>
                  <a:noFill/>
                </a:ln>
                <a:solidFill>
                  <a:prstClr val="black"/>
                </a:solidFill>
                <a:effectLst/>
                <a:uLnTx/>
                <a:uFillTx/>
                <a:ea typeface="Calibri" panose="020F0502020204030204" pitchFamily="34" charset="0"/>
                <a:cs typeface="Times New Roman" panose="02020603050405020304" pitchFamily="18" charset="0"/>
              </a:rPr>
              <a:t>Please take a couple of minutes to provide your feedback on today’s webinar:</a:t>
            </a:r>
            <a:endParaRPr kumimoji="0" lang="en-US" sz="2000" b="1" i="0" u="sng" strike="noStrike" kern="1200" cap="all" spc="188" normalizeH="0" baseline="0" noProof="0" dirty="0">
              <a:ln>
                <a:noFill/>
              </a:ln>
              <a:solidFill>
                <a:srgbClr val="1903BD"/>
              </a:solidFill>
              <a:effectLst/>
              <a:uLnTx/>
              <a:uFillTx/>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ts val="0"/>
              </a:spcBef>
              <a:spcAft>
                <a:spcPct val="0"/>
              </a:spcAft>
              <a:buClr>
                <a:srgbClr val="C00000"/>
              </a:buClr>
              <a:buSzPct val="85000"/>
              <a:buFont typeface="Wingdings 2" pitchFamily="18" charset="2"/>
              <a:buNone/>
              <a:tabLst/>
              <a:defRPr/>
            </a:pPr>
            <a:r>
              <a:rPr kumimoji="0" lang="en-US" sz="2000" b="1" i="0" u="sng" strike="noStrike" kern="1200" cap="all" spc="188" normalizeH="0" baseline="0" noProof="0" dirty="0">
                <a:ln>
                  <a:noFill/>
                </a:ln>
                <a:solidFill>
                  <a:srgbClr val="1903BD"/>
                </a:solidFill>
                <a:effectLst/>
                <a:uLnTx/>
                <a:uFillTx/>
                <a:ea typeface="Calibri" panose="020F0502020204030204" pitchFamily="34" charset="0"/>
                <a:cs typeface="Times New Roman" panose="02020603050405020304" pitchFamily="18" charset="0"/>
                <a:hlinkClick r:id="rId3"/>
              </a:rPr>
              <a:t>https://www.surveymonkey.com/r/PASRR-System-Changes</a:t>
            </a:r>
            <a:r>
              <a:rPr kumimoji="0" lang="en-US" sz="2000" b="1" i="0" u="sng" strike="noStrike" kern="1200" cap="all" spc="188" normalizeH="0" baseline="0" noProof="0" dirty="0">
                <a:ln>
                  <a:noFill/>
                </a:ln>
                <a:solidFill>
                  <a:srgbClr val="1903BD"/>
                </a:solidFill>
                <a:effectLst/>
                <a:uLnTx/>
                <a:uFillTx/>
                <a:ea typeface="Calibri" panose="020F0502020204030204" pitchFamily="34" charset="0"/>
                <a:cs typeface="Times New Roman" panose="02020603050405020304" pitchFamily="18" charset="0"/>
              </a:rPr>
              <a:t> </a:t>
            </a:r>
            <a:endParaRPr kumimoji="0" lang="en-US" sz="2000" b="0" i="0" u="none" strike="noStrike" kern="1200" cap="none" spc="188" normalizeH="0" baseline="0" noProof="0" dirty="0">
              <a:ln>
                <a:noFill/>
              </a:ln>
              <a:solidFill>
                <a:prstClr val="black"/>
              </a:solidFill>
              <a:effectLst/>
              <a:uLnTx/>
              <a:uFillTx/>
              <a:ea typeface="+mn-ea"/>
              <a:cs typeface="Times New Roman" panose="02020603050405020304" pitchFamily="18" charset="0"/>
            </a:endParaRPr>
          </a:p>
          <a:p>
            <a:pPr marL="0" marR="0" lvl="0" indent="0" algn="ctr" defTabSz="914400" rtl="0" eaLnBrk="0" fontAlgn="base" latinLnBrk="0" hangingPunct="0">
              <a:lnSpc>
                <a:spcPct val="100000"/>
              </a:lnSpc>
              <a:spcBef>
                <a:spcPts val="0"/>
              </a:spcBef>
              <a:spcAft>
                <a:spcPct val="0"/>
              </a:spcAft>
              <a:buClr>
                <a:srgbClr val="C00000"/>
              </a:buClr>
              <a:buSzPct val="85000"/>
              <a:buFont typeface="Wingdings 2" pitchFamily="18" charset="2"/>
              <a:buNone/>
              <a:tabLst/>
              <a:defRPr/>
            </a:pPr>
            <a:endParaRPr kumimoji="0" lang="en-US" sz="2000" b="0" i="0" u="none" strike="noStrike" kern="1200" cap="none" spc="188" normalizeH="0" baseline="0" noProof="0" dirty="0">
              <a:ln>
                <a:noFill/>
              </a:ln>
              <a:solidFill>
                <a:prstClr val="black"/>
              </a:solidFill>
              <a:effectLst/>
              <a:uLnTx/>
              <a:uFillTx/>
              <a:ea typeface="+mn-ea"/>
              <a:cs typeface="Times New Roman" panose="02020603050405020304" pitchFamily="18" charset="0"/>
            </a:endParaRPr>
          </a:p>
          <a:p>
            <a:pPr marL="0" marR="0" lvl="0" indent="0" algn="ctr" defTabSz="914400" rtl="0" eaLnBrk="0" fontAlgn="base" latinLnBrk="0" hangingPunct="0">
              <a:lnSpc>
                <a:spcPct val="100000"/>
              </a:lnSpc>
              <a:spcBef>
                <a:spcPts val="0"/>
              </a:spcBef>
              <a:spcAft>
                <a:spcPts val="1800"/>
              </a:spcAft>
              <a:buClr>
                <a:srgbClr val="C00000"/>
              </a:buClr>
              <a:buSzPct val="85000"/>
              <a:buFont typeface="Wingdings 2" pitchFamily="18" charset="2"/>
              <a:buNone/>
              <a:tabLst/>
              <a:defRPr/>
            </a:pPr>
            <a:r>
              <a:rPr kumimoji="0" lang="en-US" sz="2000" b="0" i="0" u="none" strike="noStrike" kern="1200" cap="none" spc="188" normalizeH="0" baseline="0" noProof="0" dirty="0">
                <a:ln>
                  <a:noFill/>
                </a:ln>
                <a:solidFill>
                  <a:prstClr val="black"/>
                </a:solidFill>
                <a:effectLst/>
                <a:uLnTx/>
                <a:uFillTx/>
                <a:ea typeface="+mn-ea"/>
                <a:cs typeface="Times New Roman" panose="02020603050405020304" pitchFamily="18" charset="0"/>
              </a:rPr>
              <a:t>If you wish to receive CEUs for today’s webinar, please complete the following questionnaire:</a:t>
            </a:r>
          </a:p>
          <a:p>
            <a:pPr marL="0" marR="0" lvl="0" indent="0" algn="ctr" defTabSz="914400" rtl="0" eaLnBrk="0" fontAlgn="base" latinLnBrk="0" hangingPunct="0">
              <a:lnSpc>
                <a:spcPct val="100000"/>
              </a:lnSpc>
              <a:spcBef>
                <a:spcPts val="0"/>
              </a:spcBef>
              <a:spcAft>
                <a:spcPct val="0"/>
              </a:spcAft>
              <a:buClr>
                <a:srgbClr val="C00000"/>
              </a:buClr>
              <a:buSzPct val="85000"/>
              <a:buFont typeface="Wingdings 2" pitchFamily="18" charset="2"/>
              <a:buNone/>
              <a:tabLst/>
              <a:defRPr/>
            </a:pPr>
            <a:r>
              <a:rPr kumimoji="0" lang="en-US" sz="2000" b="1" i="0" u="sng" strike="noStrike" kern="1200" cap="all" spc="188" normalizeH="0" baseline="0" noProof="0" dirty="0">
                <a:ln>
                  <a:noFill/>
                </a:ln>
                <a:solidFill>
                  <a:srgbClr val="0563C1"/>
                </a:solidFill>
                <a:effectLst/>
                <a:uLnTx/>
                <a:uFillTx/>
                <a:ea typeface="Calibri" panose="020F0502020204030204" pitchFamily="34" charset="0"/>
                <a:cs typeface="Times New Roman" panose="02020603050405020304" pitchFamily="18" charset="0"/>
                <a:hlinkClick r:id="rId4"/>
              </a:rPr>
              <a:t>https://www.surveymonkey.com/r/PASRR-System-Changes-CEU</a:t>
            </a:r>
            <a:r>
              <a:rPr kumimoji="0" lang="en-US" sz="2000" b="1" i="0" u="sng" strike="noStrike" kern="1200" cap="all" spc="188" normalizeH="0" baseline="0" noProof="0" dirty="0">
                <a:ln>
                  <a:noFill/>
                </a:ln>
                <a:solidFill>
                  <a:srgbClr val="0563C1"/>
                </a:solidFill>
                <a:effectLst/>
                <a:uLnTx/>
                <a:uFillTx/>
                <a:ea typeface="Calibri" panose="020F0502020204030204" pitchFamily="34" charset="0"/>
                <a:cs typeface="Times New Roman" panose="02020603050405020304" pitchFamily="18" charset="0"/>
              </a:rPr>
              <a:t> </a:t>
            </a:r>
            <a:endParaRPr lang="en-US" sz="2000"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52</a:t>
            </a:fld>
            <a:endParaRPr lang="en-US" altLang="en-US"/>
          </a:p>
        </p:txBody>
      </p:sp>
    </p:spTree>
    <p:extLst>
      <p:ext uri="{BB962C8B-B14F-4D97-AF65-F5344CB8AC3E}">
        <p14:creationId xmlns:p14="http://schemas.microsoft.com/office/powerpoint/2010/main" val="56257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Content Placeholder 3"/>
          <p:cNvSpPr>
            <a:spLocks noGrp="1"/>
          </p:cNvSpPr>
          <p:nvPr>
            <p:ph idx="1"/>
          </p:nvPr>
        </p:nvSpPr>
        <p:spPr/>
        <p:txBody>
          <a:bodyPr/>
          <a:lstStyle/>
          <a:p>
            <a:pPr marL="0" indent="0" algn="ctr">
              <a:buNone/>
            </a:pPr>
            <a:endParaRPr lang="en-US" sz="2000" dirty="0"/>
          </a:p>
          <a:p>
            <a:pPr marL="0" indent="0" algn="ctr">
              <a:buNone/>
            </a:pPr>
            <a:r>
              <a:rPr lang="en-US" dirty="0"/>
              <a:t>PASRR Technical Assistance Center</a:t>
            </a:r>
          </a:p>
          <a:p>
            <a:pPr marL="0" indent="0" algn="ctr">
              <a:buNone/>
            </a:pPr>
            <a:r>
              <a:rPr lang="en-US" dirty="0">
                <a:hlinkClick r:id="rId2"/>
              </a:rPr>
              <a:t>www.pasrrassist.org</a:t>
            </a:r>
            <a:endParaRPr lang="en-US" dirty="0"/>
          </a:p>
          <a:p>
            <a:pPr marL="0" indent="0" algn="ctr">
              <a:buNone/>
            </a:pPr>
            <a:r>
              <a:rPr lang="en-US" dirty="0"/>
              <a:t>Laura Nuss, PTAC Consultant (</a:t>
            </a:r>
            <a:r>
              <a:rPr lang="en-US" dirty="0">
                <a:hlinkClick r:id="rId3"/>
              </a:rPr>
              <a:t>Laura.Nuss@pasrrassist.org</a:t>
            </a:r>
            <a:r>
              <a:rPr lang="en-US" dirty="0"/>
              <a:t>)</a:t>
            </a:r>
          </a:p>
          <a:p>
            <a:pPr marL="0" indent="0" algn="ctr">
              <a:buNone/>
            </a:pPr>
            <a:r>
              <a:rPr lang="en-US" dirty="0"/>
              <a:t>Teja Stokes, PTAC Consultant (</a:t>
            </a:r>
            <a:r>
              <a:rPr lang="en-US" dirty="0">
                <a:hlinkClick r:id="rId4"/>
              </a:rPr>
              <a:t>Teja.Stokes@pasrrassist.org</a:t>
            </a:r>
            <a:r>
              <a:rPr lang="en-US" dirty="0"/>
              <a:t>)</a:t>
            </a:r>
          </a:p>
          <a:p>
            <a:pPr marL="0" indent="0" algn="ctr">
              <a:buNone/>
            </a:pPr>
            <a:r>
              <a:rPr lang="en-US" dirty="0"/>
              <a:t>Frank Tetrick, Lead PTAC Consultant (</a:t>
            </a:r>
            <a:r>
              <a:rPr lang="en-US" dirty="0">
                <a:hlinkClick r:id="rId5"/>
              </a:rPr>
              <a:t>Frank.Tetrick@pasrrassist.org</a:t>
            </a:r>
            <a:r>
              <a:rPr lang="en-US" dirty="0"/>
              <a:t>)</a:t>
            </a:r>
          </a:p>
          <a:p>
            <a:pPr marL="0" indent="0" algn="ctr">
              <a:buNone/>
            </a:pPr>
            <a:endParaRPr lang="en-US" dirty="0"/>
          </a:p>
          <a:p>
            <a:pPr marL="0" indent="0" algn="ctr">
              <a:buNone/>
            </a:pPr>
            <a:endParaRPr lang="en-US" dirty="0"/>
          </a:p>
          <a:p>
            <a:endParaRPr lang="en-US" dirty="0"/>
          </a:p>
        </p:txBody>
      </p:sp>
      <p:pic>
        <p:nvPicPr>
          <p:cNvPr id="5" name="Picture 4" descr="PASRR Technical Assistance Center (PTAC) logo."/>
          <p:cNvPicPr>
            <a:picLocks noChangeAspect="1"/>
          </p:cNvPicPr>
          <p:nvPr/>
        </p:nvPicPr>
        <p:blipFill>
          <a:blip r:embed="rId6"/>
          <a:stretch>
            <a:fillRect/>
          </a:stretch>
        </p:blipFill>
        <p:spPr>
          <a:xfrm>
            <a:off x="3581400" y="4880066"/>
            <a:ext cx="2133600" cy="834934"/>
          </a:xfrm>
          <a:prstGeom prst="rect">
            <a:avLst/>
          </a:prstGeom>
        </p:spPr>
      </p:pic>
      <p:sp>
        <p:nvSpPr>
          <p:cNvPr id="3" name="Slide Number Placeholder 2"/>
          <p:cNvSpPr>
            <a:spLocks noGrp="1"/>
          </p:cNvSpPr>
          <p:nvPr>
            <p:ph type="sldNum" sz="quarter" idx="12"/>
          </p:nvPr>
        </p:nvSpPr>
        <p:spPr/>
        <p:txBody>
          <a:bodyPr/>
          <a:lstStyle/>
          <a:p>
            <a:fld id="{9EF2CE44-6FFA-4628-BFBE-ED49E7D50EF6}" type="slidenum">
              <a:rPr lang="en-US" altLang="en-US" smtClean="0"/>
              <a:pPr/>
              <a:t>53</a:t>
            </a:fld>
            <a:endParaRPr lang="en-US" altLang="en-US"/>
          </a:p>
        </p:txBody>
      </p:sp>
    </p:spTree>
    <p:extLst>
      <p:ext uri="{BB962C8B-B14F-4D97-AF65-F5344CB8AC3E}">
        <p14:creationId xmlns:p14="http://schemas.microsoft.com/office/powerpoint/2010/main" val="1484119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Person-Centered Planning and Practices</a:t>
            </a:r>
          </a:p>
        </p:txBody>
      </p:sp>
      <p:sp>
        <p:nvSpPr>
          <p:cNvPr id="3" name="Content Placeholder 2"/>
          <p:cNvSpPr>
            <a:spLocks noGrp="1"/>
          </p:cNvSpPr>
          <p:nvPr>
            <p:ph idx="1"/>
          </p:nvPr>
        </p:nvSpPr>
        <p:spPr>
          <a:xfrm>
            <a:off x="342900" y="1676400"/>
            <a:ext cx="8458200" cy="4419600"/>
          </a:xfrm>
        </p:spPr>
        <p:txBody>
          <a:bodyPr/>
          <a:lstStyle/>
          <a:p>
            <a:r>
              <a:rPr lang="en-US" sz="2000" b="1" dirty="0"/>
              <a:t>Person-centered thinking </a:t>
            </a:r>
            <a:r>
              <a:rPr lang="en-US" sz="2000" dirty="0"/>
              <a:t>focuses on language, values, and actions toward respecting the views of the person in the context of their families and loved ones. It emphasizes quality of life, well-being, and informed choice and identifying what is </a:t>
            </a:r>
            <a:r>
              <a:rPr lang="en-US" sz="2000" i="1" dirty="0"/>
              <a:t>important to </a:t>
            </a:r>
            <a:r>
              <a:rPr lang="en-US" sz="2000" dirty="0"/>
              <a:t>as well as what is </a:t>
            </a:r>
            <a:r>
              <a:rPr lang="en-US" sz="2000" i="1" dirty="0"/>
              <a:t>important for</a:t>
            </a:r>
            <a:r>
              <a:rPr lang="en-US" sz="2000" dirty="0"/>
              <a:t> the person.</a:t>
            </a:r>
          </a:p>
          <a:p>
            <a:r>
              <a:rPr lang="en-US" sz="2000" b="1" dirty="0"/>
              <a:t>Person-centered planning </a:t>
            </a:r>
            <a:r>
              <a:rPr lang="en-US" sz="2000" dirty="0"/>
              <a:t>is directed by the person with individuals/supporters they choose. It is a way to learn about the choices, experiences, and interests that make up a good life and identify the supports (paid and unpaid) needed to achieve that person’s good life.</a:t>
            </a:r>
          </a:p>
          <a:p>
            <a:r>
              <a:rPr lang="en-US" sz="2000" b="1" dirty="0"/>
              <a:t>Person-centered practices </a:t>
            </a:r>
            <a:r>
              <a:rPr lang="en-US" sz="2000" dirty="0"/>
              <a:t>are present when people have the full benefit of community living and supports are designed to assist people as they work toward their desired life goals.  Person-centered practices consider the individual’s needs within the context of their families, including consideration of each individual youth with disabilities in foster care.</a:t>
            </a:r>
            <a:endParaRPr lang="en-US" sz="1100" dirty="0"/>
          </a:p>
        </p:txBody>
      </p:sp>
      <p:sp>
        <p:nvSpPr>
          <p:cNvPr id="5" name="TextBox 4">
            <a:extLst>
              <a:ext uri="{FF2B5EF4-FFF2-40B4-BE49-F238E27FC236}">
                <a16:creationId xmlns:a16="http://schemas.microsoft.com/office/drawing/2014/main" id="{39FA4356-87C1-4175-8093-539A50CAA655}"/>
              </a:ext>
            </a:extLst>
          </p:cNvPr>
          <p:cNvSpPr txBox="1"/>
          <p:nvPr/>
        </p:nvSpPr>
        <p:spPr>
          <a:xfrm>
            <a:off x="4876800" y="6154579"/>
            <a:ext cx="2743200" cy="246221"/>
          </a:xfrm>
          <a:prstGeom prst="rect">
            <a:avLst/>
          </a:prstGeom>
          <a:noFill/>
        </p:spPr>
        <p:txBody>
          <a:bodyPr wrap="square" rtlCol="0">
            <a:spAutoFit/>
          </a:bodyPr>
          <a:lstStyle/>
          <a:p>
            <a:r>
              <a:rPr lang="en-US" sz="1000" dirty="0"/>
              <a:t>Source: </a:t>
            </a:r>
            <a:r>
              <a:rPr lang="en-US" sz="1000" dirty="0">
                <a:hlinkClick r:id="rId3"/>
              </a:rPr>
              <a:t>https://ncapps.acl.gov/about-ncapps.html</a:t>
            </a:r>
            <a:r>
              <a:rPr lang="en-US" sz="1000" dirty="0"/>
              <a:t>.</a:t>
            </a:r>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6</a:t>
            </a:fld>
            <a:endParaRPr lang="en-US" altLang="en-US"/>
          </a:p>
        </p:txBody>
      </p:sp>
    </p:spTree>
    <p:extLst>
      <p:ext uri="{BB962C8B-B14F-4D97-AF65-F5344CB8AC3E}">
        <p14:creationId xmlns:p14="http://schemas.microsoft.com/office/powerpoint/2010/main" val="257978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AC47876-32AB-43B9-B4A7-369CCC5E6CA9}"/>
              </a:ext>
            </a:extLst>
          </p:cNvPr>
          <p:cNvSpPr>
            <a:spLocks noGrp="1"/>
          </p:cNvSpPr>
          <p:nvPr>
            <p:ph type="title"/>
          </p:nvPr>
        </p:nvSpPr>
        <p:spPr/>
        <p:txBody>
          <a:bodyPr/>
          <a:lstStyle/>
          <a:p>
            <a:r>
              <a:rPr lang="en-US" dirty="0"/>
              <a:t>History of Person-Centered Approaches in PASRR</a:t>
            </a:r>
            <a:endParaRPr lang="en-US" altLang="en-US" dirty="0"/>
          </a:p>
        </p:txBody>
      </p:sp>
      <p:sp>
        <p:nvSpPr>
          <p:cNvPr id="3" name="Content Placeholder 2">
            <a:extLst>
              <a:ext uri="{FF2B5EF4-FFF2-40B4-BE49-F238E27FC236}">
                <a16:creationId xmlns:a16="http://schemas.microsoft.com/office/drawing/2014/main" id="{5DCF40D7-162C-43B4-9492-BCD0BEA458C8}"/>
              </a:ext>
            </a:extLst>
          </p:cNvPr>
          <p:cNvSpPr>
            <a:spLocks noGrp="1"/>
          </p:cNvSpPr>
          <p:nvPr>
            <p:ph idx="1"/>
          </p:nvPr>
        </p:nvSpPr>
        <p:spPr>
          <a:xfrm>
            <a:off x="457200" y="1791357"/>
            <a:ext cx="8382000" cy="4304643"/>
          </a:xfrm>
        </p:spPr>
        <p:txBody>
          <a:bodyPr>
            <a:normAutofit fontScale="70000" lnSpcReduction="20000"/>
          </a:bodyPr>
          <a:lstStyle/>
          <a:p>
            <a:pPr marL="0" indent="0">
              <a:lnSpc>
                <a:spcPct val="110000"/>
              </a:lnSpc>
              <a:spcBef>
                <a:spcPts val="400"/>
              </a:spcBef>
              <a:buNone/>
            </a:pPr>
            <a:r>
              <a:rPr lang="en-US" sz="3400" dirty="0"/>
              <a:t>PASRR regulations support a person-centered PASRR process by:</a:t>
            </a:r>
          </a:p>
          <a:p>
            <a:pPr lvl="1">
              <a:lnSpc>
                <a:spcPct val="110000"/>
              </a:lnSpc>
              <a:spcBef>
                <a:spcPts val="400"/>
              </a:spcBef>
              <a:buFont typeface="Arial" panose="020B0604020202020204" pitchFamily="34" charset="0"/>
              <a:buChar char="•"/>
            </a:pPr>
            <a:r>
              <a:rPr lang="en-US" sz="3100" dirty="0"/>
              <a:t>Requiring expert evaluation; </a:t>
            </a:r>
          </a:p>
          <a:p>
            <a:pPr lvl="1">
              <a:lnSpc>
                <a:spcPct val="110000"/>
              </a:lnSpc>
              <a:spcBef>
                <a:spcPts val="400"/>
              </a:spcBef>
              <a:buFont typeface="Arial" panose="020B0604020202020204" pitchFamily="34" charset="0"/>
              <a:buChar char="•"/>
            </a:pPr>
            <a:r>
              <a:rPr lang="en-US" sz="3100" dirty="0"/>
              <a:t>Emphasizing diversion/transition opportunities;</a:t>
            </a:r>
            <a:endParaRPr lang="en-US" sz="3100" strike="sngStrike" dirty="0"/>
          </a:p>
          <a:p>
            <a:pPr lvl="1">
              <a:lnSpc>
                <a:spcPct val="110000"/>
              </a:lnSpc>
              <a:spcBef>
                <a:spcPts val="400"/>
              </a:spcBef>
              <a:buFont typeface="Arial" panose="020B0604020202020204" pitchFamily="34" charset="0"/>
              <a:buChar char="•"/>
            </a:pPr>
            <a:r>
              <a:rPr lang="en-US" sz="3100" dirty="0"/>
              <a:t>Requiring individualized reports to educate providers about service/support needs;</a:t>
            </a:r>
          </a:p>
          <a:p>
            <a:pPr lvl="1">
              <a:lnSpc>
                <a:spcPct val="110000"/>
              </a:lnSpc>
              <a:spcBef>
                <a:spcPts val="400"/>
              </a:spcBef>
              <a:buFont typeface="Arial" panose="020B0604020202020204" pitchFamily="34" charset="0"/>
              <a:buChar char="•"/>
            </a:pPr>
            <a:r>
              <a:rPr lang="en-US" sz="3100" dirty="0"/>
              <a:t>Ensuring admitting facility can meet the individual’s needs;</a:t>
            </a:r>
          </a:p>
          <a:p>
            <a:pPr lvl="1">
              <a:lnSpc>
                <a:spcPct val="110000"/>
              </a:lnSpc>
              <a:spcBef>
                <a:spcPts val="400"/>
              </a:spcBef>
              <a:buFont typeface="Arial" panose="020B0604020202020204" pitchFamily="34" charset="0"/>
              <a:buChar char="•"/>
            </a:pPr>
            <a:r>
              <a:rPr lang="en-US" sz="3100" dirty="0"/>
              <a:t>Clarifying how the individual can best be supported; </a:t>
            </a:r>
          </a:p>
          <a:p>
            <a:pPr lvl="1">
              <a:lnSpc>
                <a:spcPct val="110000"/>
              </a:lnSpc>
              <a:spcBef>
                <a:spcPts val="400"/>
              </a:spcBef>
              <a:buFont typeface="Arial" panose="020B0604020202020204" pitchFamily="34" charset="0"/>
              <a:buChar char="•"/>
            </a:pPr>
            <a:r>
              <a:rPr lang="en-US" sz="3100" dirty="0"/>
              <a:t>Building new or maintaining existing provider relationships; and,</a:t>
            </a:r>
          </a:p>
          <a:p>
            <a:pPr lvl="1">
              <a:lnSpc>
                <a:spcPct val="110000"/>
              </a:lnSpc>
              <a:spcBef>
                <a:spcPts val="400"/>
              </a:spcBef>
              <a:buFont typeface="Arial" panose="020B0604020202020204" pitchFamily="34" charset="0"/>
              <a:buChar char="•"/>
            </a:pPr>
            <a:r>
              <a:rPr lang="en-US" sz="3100" dirty="0"/>
              <a:t>Serving as the basis for ongoing and responsive care plan (Resident Reviews).</a:t>
            </a:r>
            <a:endParaRPr lang="en-US" sz="3100" b="1" dirty="0"/>
          </a:p>
          <a:p>
            <a:pPr marL="0" indent="0">
              <a:buNone/>
            </a:pPr>
            <a:endParaRPr lang="en-US" sz="2000" dirty="0"/>
          </a:p>
          <a:p>
            <a:pPr marL="0" indent="0">
              <a:buNone/>
            </a:pPr>
            <a:r>
              <a:rPr lang="en-US" sz="2000" dirty="0"/>
              <a:t>Source: </a:t>
            </a:r>
            <a:r>
              <a:rPr lang="en-US" sz="2000" dirty="0">
                <a:hlinkClick r:id="rId3"/>
              </a:rPr>
              <a:t>Applying a Person-Centered Approach to PASRR, PTAC webinar, September 2017</a:t>
            </a:r>
            <a:endParaRPr lang="en-US" sz="2000" dirty="0"/>
          </a:p>
        </p:txBody>
      </p:sp>
      <p:sp>
        <p:nvSpPr>
          <p:cNvPr id="31748" name="Slide Number Placeholder 3">
            <a:extLst>
              <a:ext uri="{FF2B5EF4-FFF2-40B4-BE49-F238E27FC236}">
                <a16:creationId xmlns:a16="http://schemas.microsoft.com/office/drawing/2014/main" id="{E438404F-F7CF-47DE-A0BA-B33731D1EF1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47D5FE59-3209-4064-83F9-58D8953C0EE5}" type="slidenum">
              <a:rPr lang="en-US" altLang="en-US" sz="1200">
                <a:solidFill>
                  <a:srgbClr val="898989"/>
                </a:solidFill>
                <a:latin typeface="Calibri" panose="020F0502020204030204" pitchFamily="34" charset="0"/>
              </a:rPr>
              <a:pPr>
                <a:spcBef>
                  <a:spcPct val="0"/>
                </a:spcBef>
                <a:buFontTx/>
                <a:buNone/>
              </a:pPr>
              <a:t>7</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231160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8769"/>
            <a:ext cx="8686800" cy="910431"/>
          </a:xfrm>
        </p:spPr>
        <p:txBody>
          <a:bodyPr/>
          <a:lstStyle/>
          <a:p>
            <a:r>
              <a:rPr lang="en-US" dirty="0"/>
              <a:t>What Defines a Person-Centered PASRR Model?</a:t>
            </a:r>
          </a:p>
        </p:txBody>
      </p:sp>
      <p:sp>
        <p:nvSpPr>
          <p:cNvPr id="6" name="Content Placeholder 2"/>
          <p:cNvSpPr txBox="1">
            <a:spLocks/>
          </p:cNvSpPr>
          <p:nvPr/>
        </p:nvSpPr>
        <p:spPr bwMode="auto">
          <a:xfrm>
            <a:off x="322401" y="1558131"/>
            <a:ext cx="850392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400" kern="1200">
                <a:solidFill>
                  <a:schemeClr val="tx2"/>
                </a:solidFill>
                <a:latin typeface="Times New Roman" panose="02020603050405020304" pitchFamily="18" charset="0"/>
                <a:ea typeface="MS PGothic" pitchFamily="34" charset="-128"/>
                <a:cs typeface="Times New Roman" panose="02020603050405020304" pitchFamily="18"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S PGothic" pitchFamily="34" charset="-128"/>
                <a:cs typeface="Times New Roman" panose="02020603050405020304"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A person-centered PASRR model:</a:t>
            </a:r>
          </a:p>
          <a:p>
            <a:pPr lvl="1">
              <a:buFont typeface="Arial" panose="020B0604020202020204" pitchFamily="34" charset="0"/>
              <a:buChar char="•"/>
            </a:pPr>
            <a:r>
              <a:rPr lang="en-US" dirty="0"/>
              <a:t>Supports the person, at the center of the service, to be involved in making decisions about their life.</a:t>
            </a:r>
          </a:p>
          <a:p>
            <a:pPr lvl="1">
              <a:buFont typeface="Arial" panose="020B0604020202020204" pitchFamily="34" charset="0"/>
              <a:buChar char="•"/>
            </a:pPr>
            <a:r>
              <a:rPr lang="en-US" dirty="0"/>
              <a:t>Takes into account each person’s life experience, age, gender, culture, heritage, language, beliefs and identity.</a:t>
            </a:r>
          </a:p>
          <a:p>
            <a:pPr lvl="1">
              <a:buFont typeface="Arial" panose="020B0604020202020204" pitchFamily="34" charset="0"/>
              <a:buChar char="•"/>
            </a:pPr>
            <a:r>
              <a:rPr lang="en-US" dirty="0"/>
              <a:t>Requires flexible services and support to suit the person’s wishes and priorities.</a:t>
            </a:r>
          </a:p>
          <a:p>
            <a:pPr lvl="1">
              <a:buFont typeface="Arial" panose="020B0604020202020204" pitchFamily="34" charset="0"/>
              <a:buChar char="•"/>
            </a:pPr>
            <a:r>
              <a:rPr lang="en-US" dirty="0"/>
              <a:t>Is strengths based, where people are acknowledged as the experts in their life with a focus on what they can do first, and any help they need second.</a:t>
            </a:r>
          </a:p>
          <a:p>
            <a:pPr lvl="1">
              <a:buFont typeface="Arial" panose="020B0604020202020204" pitchFamily="34" charset="0"/>
              <a:buChar char="•"/>
            </a:pPr>
            <a:r>
              <a:rPr lang="en-US" dirty="0"/>
              <a:t>Includes the person’s support networks as partners.</a:t>
            </a:r>
          </a:p>
        </p:txBody>
      </p:sp>
      <p:sp>
        <p:nvSpPr>
          <p:cNvPr id="4" name="Slide Number Placeholder 3"/>
          <p:cNvSpPr>
            <a:spLocks noGrp="1"/>
          </p:cNvSpPr>
          <p:nvPr>
            <p:ph type="sldNum" sz="quarter" idx="12"/>
          </p:nvPr>
        </p:nvSpPr>
        <p:spPr/>
        <p:txBody>
          <a:bodyPr/>
          <a:lstStyle/>
          <a:p>
            <a:fld id="{0A3C8E40-E4CF-4BC8-A669-E0A701D9D1DA}" type="slidenum">
              <a:rPr lang="en-US" altLang="en-US" smtClean="0"/>
              <a:pPr/>
              <a:t>8</a:t>
            </a:fld>
            <a:endParaRPr lang="en-US" altLang="en-US"/>
          </a:p>
        </p:txBody>
      </p:sp>
    </p:spTree>
    <p:extLst>
      <p:ext uri="{BB962C8B-B14F-4D97-AF65-F5344CB8AC3E}">
        <p14:creationId xmlns:p14="http://schemas.microsoft.com/office/powerpoint/2010/main" val="2495248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Post COVID-19 PASRR Direction</a:t>
            </a:r>
          </a:p>
        </p:txBody>
      </p:sp>
      <p:sp>
        <p:nvSpPr>
          <p:cNvPr id="5" name="Content Placeholder 4"/>
          <p:cNvSpPr>
            <a:spLocks noGrp="1"/>
          </p:cNvSpPr>
          <p:nvPr>
            <p:ph idx="1"/>
          </p:nvPr>
        </p:nvSpPr>
        <p:spPr>
          <a:xfrm>
            <a:off x="457200" y="1485900"/>
            <a:ext cx="8077200" cy="4381500"/>
          </a:xfrm>
        </p:spPr>
        <p:txBody>
          <a:bodyPr/>
          <a:lstStyle/>
          <a:p>
            <a:endParaRPr lang="en-US" sz="2000" dirty="0"/>
          </a:p>
          <a:p>
            <a:r>
              <a:rPr lang="en-US" dirty="0"/>
              <a:t>The COVID-19 pandemic has significantly disrupted the PASRR process in states resulting in:</a:t>
            </a:r>
          </a:p>
          <a:p>
            <a:pPr lvl="1"/>
            <a:r>
              <a:rPr lang="en-US" dirty="0"/>
              <a:t>Limited or no face-to-face screenings and evaluations; and, </a:t>
            </a:r>
          </a:p>
          <a:p>
            <a:pPr lvl="1"/>
            <a:r>
              <a:rPr lang="en-US" dirty="0"/>
              <a:t>Limited delivery of specialized services in nursing facility or in the community.</a:t>
            </a:r>
          </a:p>
          <a:p>
            <a:r>
              <a:rPr lang="en-US" dirty="0"/>
              <a:t>Many states are starting to return to past PASRR practices. </a:t>
            </a:r>
          </a:p>
          <a:p>
            <a:pPr lvl="1"/>
            <a:r>
              <a:rPr lang="en-US" dirty="0"/>
              <a:t>This is a good opportunity to consider the PASRR direction in your state.</a:t>
            </a:r>
          </a:p>
          <a:p>
            <a:endParaRPr lang="en-US" dirty="0"/>
          </a:p>
        </p:txBody>
      </p:sp>
      <p:sp>
        <p:nvSpPr>
          <p:cNvPr id="32843" name="Slide Number Placeholder 3">
            <a:extLst>
              <a:ext uri="{FF2B5EF4-FFF2-40B4-BE49-F238E27FC236}">
                <a16:creationId xmlns:a16="http://schemas.microsoft.com/office/drawing/2014/main" id="{F1D95F0B-0E88-4CDD-ABAE-538AD447A04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400">
                <a:solidFill>
                  <a:schemeClr val="tx2"/>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pPr>
              <a:spcBef>
                <a:spcPct val="0"/>
              </a:spcBef>
              <a:buFontTx/>
              <a:buNone/>
            </a:pPr>
            <a:fld id="{68EFDE18-0445-45BE-84DE-8399C88A2D01}" type="slidenum">
              <a:rPr lang="en-US" altLang="en-US" sz="1200">
                <a:solidFill>
                  <a:srgbClr val="898989"/>
                </a:solidFill>
                <a:latin typeface="Calibri" panose="020F0502020204030204" pitchFamily="34" charset="0"/>
              </a:rPr>
              <a:pPr>
                <a:spcBef>
                  <a:spcPct val="0"/>
                </a:spcBef>
                <a:buFontTx/>
                <a:buNone/>
              </a:pPr>
              <a:t>9</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3422226898"/>
      </p:ext>
    </p:extLst>
  </p:cSld>
  <p:clrMapOvr>
    <a:masterClrMapping/>
  </p:clrMapOvr>
</p:sld>
</file>

<file path=ppt/theme/theme1.xml><?xml version="1.0" encoding="utf-8"?>
<a:theme xmlns:a="http://schemas.openxmlformats.org/drawingml/2006/main" name="TruvenHealth_FinalExternal">
  <a:themeElements>
    <a:clrScheme name="TruvenHealth">
      <a:dk1>
        <a:srgbClr val="25282A"/>
      </a:dk1>
      <a:lt1>
        <a:sysClr val="window" lastClr="FFFFFF"/>
      </a:lt1>
      <a:dk2>
        <a:srgbClr val="0C55C5"/>
      </a:dk2>
      <a:lt2>
        <a:srgbClr val="FFFFFF"/>
      </a:lt2>
      <a:accent1>
        <a:srgbClr val="0C55C5"/>
      </a:accent1>
      <a:accent2>
        <a:srgbClr val="49007A"/>
      </a:accent2>
      <a:accent3>
        <a:srgbClr val="230078"/>
      </a:accent3>
      <a:accent4>
        <a:srgbClr val="6EA8E3"/>
      </a:accent4>
      <a:accent5>
        <a:srgbClr val="9E69BC"/>
      </a:accent5>
      <a:accent6>
        <a:srgbClr val="8466BC"/>
      </a:accent6>
      <a:hlink>
        <a:srgbClr val="1A2362"/>
      </a:hlink>
      <a:folHlink>
        <a:srgbClr val="25282A"/>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285750" indent="-285750">
          <a:spcBef>
            <a:spcPts val="600"/>
          </a:spcBef>
          <a:spcAft>
            <a:spcPts val="600"/>
          </a:spcAft>
          <a:buClr>
            <a:schemeClr val="tx2"/>
          </a:buClr>
          <a:buFont typeface="Wingdings" charset="2"/>
          <a:buChar char="§"/>
          <a:defRPr sz="2000" dirty="0">
            <a:cs typeface="Arial"/>
          </a:defRPr>
        </a:defPPr>
      </a:lstStyle>
    </a:txDef>
  </a:objectDefaults>
  <a:extraClrSchemeLst>
    <a:extraClrScheme>
      <a:clrScheme name="TruvenHealth_FinalExternal 1">
        <a:dk1>
          <a:srgbClr val="0C55C5"/>
        </a:dk1>
        <a:lt1>
          <a:srgbClr val="FFFFFF"/>
        </a:lt1>
        <a:dk2>
          <a:srgbClr val="25282A"/>
        </a:dk2>
        <a:lt2>
          <a:srgbClr val="FFFFFF"/>
        </a:lt2>
        <a:accent1>
          <a:srgbClr val="0C55C5"/>
        </a:accent1>
        <a:accent2>
          <a:srgbClr val="49007A"/>
        </a:accent2>
        <a:accent3>
          <a:srgbClr val="ACACAC"/>
        </a:accent3>
        <a:accent4>
          <a:srgbClr val="DADADA"/>
        </a:accent4>
        <a:accent5>
          <a:srgbClr val="AAB4DF"/>
        </a:accent5>
        <a:accent6>
          <a:srgbClr val="41006E"/>
        </a:accent6>
        <a:hlink>
          <a:srgbClr val="1A2362"/>
        </a:hlink>
        <a:folHlink>
          <a:srgbClr val="25282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4">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77B4666A8F064ABE1C7B8792DC69D7" ma:contentTypeVersion="12" ma:contentTypeDescription="Create a new document." ma:contentTypeScope="" ma:versionID="743c02b807d77a993fc0b4dc171485af">
  <xsd:schema xmlns:xsd="http://www.w3.org/2001/XMLSchema" xmlns:xs="http://www.w3.org/2001/XMLSchema" xmlns:p="http://schemas.microsoft.com/office/2006/metadata/properties" xmlns:ns2="aef952bd-df75-4b84-81f2-59d083507a77" xmlns:ns3="dc389217-bf9d-4e34-b9d6-a85b7e12d34c" targetNamespace="http://schemas.microsoft.com/office/2006/metadata/properties" ma:root="true" ma:fieldsID="f3aa4fefa4a5056b8d39ff2177d18a5d" ns2:_="" ns3:_="">
    <xsd:import namespace="aef952bd-df75-4b84-81f2-59d083507a77"/>
    <xsd:import namespace="dc389217-bf9d-4e34-b9d6-a85b7e12d3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952bd-df75-4b84-81f2-59d083507a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389217-bf9d-4e34-b9d6-a85b7e12d34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CF9FE7-2360-474B-AA2F-E25C4E5E52E7}">
  <ds:schemaRefs>
    <ds:schemaRef ds:uri="aef952bd-df75-4b84-81f2-59d083507a77"/>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dcmitype/"/>
    <ds:schemaRef ds:uri="dc389217-bf9d-4e34-b9d6-a85b7e12d34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78BD5B7-8B10-4723-8BCF-E5740D7403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f952bd-df75-4b84-81f2-59d083507a77"/>
    <ds:schemaRef ds:uri="dc389217-bf9d-4e34-b9d6-a85b7e12d3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37930</TotalTime>
  <Words>8977</Words>
  <Application>Microsoft Office PowerPoint</Application>
  <PresentationFormat>On-screen Show (4:3)</PresentationFormat>
  <Paragraphs>749</Paragraphs>
  <Slides>53</Slides>
  <Notes>51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53</vt:i4>
      </vt:variant>
    </vt:vector>
  </HeadingPairs>
  <TitlesOfParts>
    <vt:vector size="62" baseType="lpstr">
      <vt:lpstr>Arial</vt:lpstr>
      <vt:lpstr>Calibri</vt:lpstr>
      <vt:lpstr>Gotham Bold</vt:lpstr>
      <vt:lpstr>Myriad Pro</vt:lpstr>
      <vt:lpstr>Times New Roman</vt:lpstr>
      <vt:lpstr>Wingdings</vt:lpstr>
      <vt:lpstr>Wingdings 2</vt:lpstr>
      <vt:lpstr>TruvenHealth_FinalExternal</vt:lpstr>
      <vt:lpstr>Office Theme</vt:lpstr>
      <vt:lpstr>PASRR Assessors and Evaluators:  The Importance of a Person-Centered Perspective</vt:lpstr>
      <vt:lpstr> Power and Possibility of PASRR Webinar Series </vt:lpstr>
      <vt:lpstr>Learning Objectives</vt:lpstr>
      <vt:lpstr>Three Purposes of PASRR</vt:lpstr>
      <vt:lpstr>A Person-Centered Process</vt:lpstr>
      <vt:lpstr>Person-Centered Planning and Practices</vt:lpstr>
      <vt:lpstr>History of Person-Centered Approaches in PASRR</vt:lpstr>
      <vt:lpstr>What Defines a Person-Centered PASRR Model?</vt:lpstr>
      <vt:lpstr>A Post COVID-19 PASRR Direction</vt:lpstr>
      <vt:lpstr>PASRR Person-Centeredness Considerations</vt:lpstr>
      <vt:lpstr>Statutory Roles</vt:lpstr>
      <vt:lpstr>Federal Nursing Home Regulations (2016)</vt:lpstr>
      <vt:lpstr>The PASRR Level I Assessors Role</vt:lpstr>
      <vt:lpstr>Who Can Complete a Level I Screen? </vt:lpstr>
      <vt:lpstr>Possible Level I Barriers to a Person-Centered PASRR Process </vt:lpstr>
      <vt:lpstr>The PASRR Level II Evaluators Role</vt:lpstr>
      <vt:lpstr>Who Can Complete a Level II Evaluation?</vt:lpstr>
      <vt:lpstr>The PASRR Level II Evaluator’s Role  (1 of 3)</vt:lpstr>
      <vt:lpstr>The PASRR Level II Evaluator’s Role  (2 of 3)</vt:lpstr>
      <vt:lpstr>The PASRR Level II Evaluator’s Role  (3 of 3)</vt:lpstr>
      <vt:lpstr>Level II Person-Centered Opportunities</vt:lpstr>
      <vt:lpstr>Possible Level II Barriers to a Person-Centered PASRR Process </vt:lpstr>
      <vt:lpstr>Level I and Level II – Variation, but a Common Goal </vt:lpstr>
      <vt:lpstr>Having a Person-Centered Perspective</vt:lpstr>
      <vt:lpstr>PASRR and Person-Centered Practices</vt:lpstr>
      <vt:lpstr>Core Concept of Person-Centered Practice</vt:lpstr>
      <vt:lpstr>A Cautionary Tale</vt:lpstr>
      <vt:lpstr>Key Touch Points for Person-Centered Approach in PASRR</vt:lpstr>
      <vt:lpstr>Assessors &amp; Evaluators: Building Rapport (1 of 2)</vt:lpstr>
      <vt:lpstr>Assessors &amp; Evaluators: Building Rapport  (2 of 2)</vt:lpstr>
      <vt:lpstr>Rapport Building at Level I (Assessors)</vt:lpstr>
      <vt:lpstr>Rapport Building at Level II (Evaluators)</vt:lpstr>
      <vt:lpstr>What do we Mean by ‘Social History’?</vt:lpstr>
      <vt:lpstr>Social Determinants of Health</vt:lpstr>
      <vt:lpstr>PASRR Social History Elements</vt:lpstr>
      <vt:lpstr>PASRR Promotes Positive Outcomes</vt:lpstr>
      <vt:lpstr>PASRR Assessors &amp; Evaluators:  Creating a Social History</vt:lpstr>
      <vt:lpstr>Social History Challenges and Opportunities</vt:lpstr>
      <vt:lpstr>Effective Practices for Assessors and Evaluators</vt:lpstr>
      <vt:lpstr>Individualized Supports</vt:lpstr>
      <vt:lpstr>Why Are Individualized Supports Important in PASRR?</vt:lpstr>
      <vt:lpstr>Assessors’ Role in Recommending Individualized Supports</vt:lpstr>
      <vt:lpstr>Evaluators’ Role in Recommending Individualized Supports</vt:lpstr>
      <vt:lpstr>Collaboration Among PASRR Partners : Who?</vt:lpstr>
      <vt:lpstr>Collaboration Among PASRR Partners: What?</vt:lpstr>
      <vt:lpstr>Collaboration Among PASRR Partners: Why?</vt:lpstr>
      <vt:lpstr>Assessors’ Opportunities for Collaboration</vt:lpstr>
      <vt:lpstr>Evaluators’ Opportunities for Collaboration (1 of 2)</vt:lpstr>
      <vt:lpstr>Evaluators’ Opportunities for Collaboration (2 of 2)</vt:lpstr>
      <vt:lpstr>The Purpose of PASRR</vt:lpstr>
      <vt:lpstr>QUESTIONS</vt:lpstr>
      <vt:lpstr>Satisfaction Survey and CEU</vt:lpstr>
      <vt:lpstr>THANK YOU</vt:lpstr>
    </vt:vector>
  </TitlesOfParts>
  <Company>Thomson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Changes and Public Financing to Support Specialized Services</dc:title>
  <dc:creator>Saucier, Paul</dc:creator>
  <cp:lastModifiedBy>Chris Dizon</cp:lastModifiedBy>
  <cp:revision>990</cp:revision>
  <cp:lastPrinted>2021-12-09T19:23:26Z</cp:lastPrinted>
  <dcterms:created xsi:type="dcterms:W3CDTF">2012-08-21T17:36:31Z</dcterms:created>
  <dcterms:modified xsi:type="dcterms:W3CDTF">2022-01-26T14:43:17Z</dcterms:modified>
</cp:coreProperties>
</file>